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slides/slide94.xml" ContentType="application/vnd.openxmlformats-officedocument.presentationml.slide+xml"/>
  <Override PartName="/ppt/slides/slide113.xml" ContentType="application/vnd.openxmlformats-officedocument.presentationml.slide+xml"/>
  <Override PartName="/ppt/slides/slide142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83.xml" ContentType="application/vnd.openxmlformats-officedocument.presentationml.slide+xml"/>
  <Override PartName="/ppt/slides/slide102.xml" ContentType="application/vnd.openxmlformats-officedocument.presentationml.slide+xml"/>
  <Override PartName="/ppt/slides/slide120.xml" ContentType="application/vnd.openxmlformats-officedocument.presentationml.slide+xml"/>
  <Override PartName="/ppt/slides/slide131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slides/slide90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s/slide129.xml" ContentType="application/vnd.openxmlformats-officedocument.presentationml.slide+xml"/>
  <Override PartName="/ppt/slides/slide147.xml" ContentType="application/vnd.openxmlformats-officedocument.presentationml.slide+xml"/>
  <Override PartName="/ppt/slides/slide99.xml" ContentType="application/vnd.openxmlformats-officedocument.presentationml.slide+xml"/>
  <Override PartName="/ppt/slides/slide118.xml" ContentType="application/vnd.openxmlformats-officedocument.presentationml.slide+xml"/>
  <Override PartName="/ppt/slides/slide136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slides/slide107.xml" ContentType="application/vnd.openxmlformats-officedocument.presentationml.slide+xml"/>
  <Override PartName="/ppt/slides/slide125.xml" ContentType="application/vnd.openxmlformats-officedocument.presentationml.slide+xml"/>
  <Override PartName="/ppt/slides/slide143.xml" ContentType="application/vnd.openxmlformats-officedocument.presentationml.slide+xml"/>
  <Override PartName="/ppt/slides/slide154.xml" ContentType="application/vnd.openxmlformats-officedocument.presentationml.slide+xml"/>
  <Override PartName="/ppt/viewProps.xml" ContentType="application/vnd.openxmlformats-officedocument.presentationml.viewProp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48.xml" ContentType="application/vnd.openxmlformats-officedocument.presentationml.slide+xml"/>
  <Override PartName="/ppt/slides/slide66.xml" ContentType="application/vnd.openxmlformats-officedocument.presentationml.slide+xml"/>
  <Override PartName="/ppt/slides/slide95.xml" ContentType="application/vnd.openxmlformats-officedocument.presentationml.slide+xml"/>
  <Override PartName="/ppt/slides/slide103.xml" ContentType="application/vnd.openxmlformats-officedocument.presentationml.slide+xml"/>
  <Override PartName="/ppt/slides/slide114.xml" ContentType="application/vnd.openxmlformats-officedocument.presentationml.slide+xml"/>
  <Override PartName="/ppt/slides/slide132.xml" ContentType="application/vnd.openxmlformats-officedocument.presentationml.slide+xml"/>
  <Override PartName="/ppt/slides/slide150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55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slides/slide121.xml" ContentType="application/vnd.openxmlformats-officedocument.presentationml.slide+xml"/>
  <Override PartName="/ppt/presProps.xml" ContentType="application/vnd.openxmlformats-officedocument.presentationml.presProps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33.xml" ContentType="application/vnd.openxmlformats-officedocument.presentationml.slide+xml"/>
  <Override PartName="/ppt/slides/slide44.xml" ContentType="application/vnd.openxmlformats-officedocument.presentationml.slide+xml"/>
  <Override PartName="/ppt/slides/slide62.xml" ContentType="application/vnd.openxmlformats-officedocument.presentationml.slide+xml"/>
  <Override PartName="/ppt/slides/slide80.xml" ContentType="application/vnd.openxmlformats-officedocument.presentationml.slide+xml"/>
  <Override PartName="/ppt/slides/slide91.xml" ContentType="application/vnd.openxmlformats-officedocument.presentationml.slide+xml"/>
  <Override PartName="/ppt/slides/slide110.xml" ContentType="application/vnd.openxmlformats-officedocument.presentationml.slide+xml"/>
  <Override PartName="/ppt/slideLayouts/slideLayout3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22.xml" ContentType="application/vnd.openxmlformats-officedocument.presentationml.slide+xml"/>
  <Override PartName="/ppt/slides/slide51.xml" ContentType="application/vnd.openxmlformats-officedocument.presentationml.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40.xml" ContentType="application/vnd.openxmlformats-officedocument.presentationml.slide+xml"/>
  <Override PartName="/ppt/slides/slide119.xml" ContentType="application/vnd.openxmlformats-officedocument.presentationml.slide+xml"/>
  <Override PartName="/ppt/slides/slide148.xml" ContentType="application/vnd.openxmlformats-officedocument.presentationml.slide+xml"/>
  <Override PartName="/ppt/slideLayouts/slideLayout10.xml" ContentType="application/vnd.openxmlformats-officedocument.presentationml.slideLayout+xml"/>
  <Override PartName="/ppt/slides/slide89.xml" ContentType="application/vnd.openxmlformats-officedocument.presentationml.slide+xml"/>
  <Override PartName="/ppt/slides/slide108.xml" ContentType="application/vnd.openxmlformats-officedocument.presentationml.slide+xml"/>
  <Override PartName="/ppt/slides/slide126.xml" ContentType="application/vnd.openxmlformats-officedocument.presentationml.slide+xml"/>
  <Override PartName="/ppt/slides/slide137.xml" ContentType="application/vnd.openxmlformats-officedocument.presentationml.slide+xml"/>
  <Override PartName="/ppt/slides/slide155.xml" ContentType="application/vnd.openxmlformats-officedocument.presentationml.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slides/slide78.xml" ContentType="application/vnd.openxmlformats-officedocument.presentationml.slide+xml"/>
  <Override PartName="/ppt/slides/slide87.xml" ContentType="application/vnd.openxmlformats-officedocument.presentationml.slide+xml"/>
  <Override PartName="/ppt/slides/slide96.xml" ContentType="application/vnd.openxmlformats-officedocument.presentationml.slide+xml"/>
  <Override PartName="/ppt/slides/slide106.xml" ContentType="application/vnd.openxmlformats-officedocument.presentationml.slide+xml"/>
  <Override PartName="/ppt/slides/slide115.xml" ContentType="application/vnd.openxmlformats-officedocument.presentationml.slide+xml"/>
  <Override PartName="/ppt/slides/slide124.xml" ContentType="application/vnd.openxmlformats-officedocument.presentationml.slide+xml"/>
  <Override PartName="/ppt/slides/slide135.xml" ContentType="application/vnd.openxmlformats-officedocument.presentationml.slide+xml"/>
  <Override PartName="/ppt/slides/slide144.xml" ContentType="application/vnd.openxmlformats-officedocument.presentationml.slide+xml"/>
  <Override PartName="/ppt/slides/slide153.xml" ContentType="application/vnd.openxmlformats-officedocument.presentationml.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85.xml" ContentType="application/vnd.openxmlformats-officedocument.presentationml.slide+xml"/>
  <Override PartName="/ppt/slides/slide104.xml" ContentType="application/vnd.openxmlformats-officedocument.presentationml.slide+xml"/>
  <Override PartName="/ppt/slides/slide122.xml" ContentType="application/vnd.openxmlformats-officedocument.presentationml.slide+xml"/>
  <Override PartName="/ppt/slides/slide133.xml" ContentType="application/vnd.openxmlformats-officedocument.presentationml.slide+xml"/>
  <Override PartName="/ppt/slides/slide151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s/slide92.xml" ContentType="application/vnd.openxmlformats-officedocument.presentationml.slide+xml"/>
  <Override PartName="/ppt/slides/slide111.xml" ContentType="application/vnd.openxmlformats-officedocument.presentationml.slide+xml"/>
  <Override PartName="/ppt/slides/slide140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Override PartName="/ppt/slides/slide100.xml" ContentType="application/vnd.openxmlformats-officedocument.presentationml.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s/slide149.xml" ContentType="application/vnd.openxmlformats-officedocument.presentationml.slide+xml"/>
  <Override PartName="/ppt/slideLayouts/slideLayout11.xml" ContentType="application/vnd.openxmlformats-officedocument.presentationml.slideLayout+xml"/>
  <Override PartName="/ppt/slides/slide138.xml" ContentType="application/vnd.openxmlformats-officedocument.presentationml.slide+xml"/>
  <Override PartName="/ppt/slides/slide79.xml" ContentType="application/vnd.openxmlformats-officedocument.presentationml.slide+xml"/>
  <Override PartName="/ppt/slides/slide109.xml" ContentType="application/vnd.openxmlformats-officedocument.presentationml.slide+xml"/>
  <Override PartName="/ppt/slides/slide127.xml" ContentType="application/vnd.openxmlformats-officedocument.presentationml.slide+xml"/>
  <Override PartName="/ppt/slides/slide145.xml" ContentType="application/vnd.openxmlformats-officedocument.presentationml.slide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slides/slide97.xml" ContentType="application/vnd.openxmlformats-officedocument.presentationml.slide+xml"/>
  <Override PartName="/ppt/slides/slide116.xml" ContentType="application/vnd.openxmlformats-officedocument.presentationml.slide+xml"/>
  <Override PartName="/ppt/slides/slide134.xml" ContentType="application/vnd.openxmlformats-officedocument.presentationml.slide+xml"/>
  <Override PartName="/ppt/slideLayouts/slideLayout9.xml" ContentType="application/vnd.openxmlformats-officedocument.presentationml.slideLayout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57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slides/slide105.xml" ContentType="application/vnd.openxmlformats-officedocument.presentationml.slide+xml"/>
  <Override PartName="/ppt/slides/slide123.xml" ContentType="application/vnd.openxmlformats-officedocument.presentationml.slide+xml"/>
  <Override PartName="/ppt/slides/slide141.xml" ContentType="application/vnd.openxmlformats-officedocument.presentationml.slide+xml"/>
  <Override PartName="/ppt/slides/slide152.xml" ContentType="application/vnd.openxmlformats-officedocument.presentationml.slide+xml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46.xml" ContentType="application/vnd.openxmlformats-officedocument.presentationml.slide+xml"/>
  <Override PartName="/ppt/slides/slide64.xml" ContentType="application/vnd.openxmlformats-officedocument.presentationml.slide+xml"/>
  <Override PartName="/ppt/slides/slide93.xml" ContentType="application/vnd.openxmlformats-officedocument.presentationml.slide+xml"/>
  <Override PartName="/ppt/slides/slide101.xml" ContentType="application/vnd.openxmlformats-officedocument.presentationml.slide+xml"/>
  <Override PartName="/ppt/slides/slide112.xml" ContentType="application/vnd.openxmlformats-officedocument.presentationml.slide+xml"/>
  <Override PartName="/ppt/slides/slide130.xml" ContentType="application/vnd.openxmlformats-officedocument.presentationml.slide+xml"/>
  <Override PartName="/ppt/slideLayouts/slideLayout5.xml" ContentType="application/vnd.openxmlformats-officedocument.presentationml.slideLayout+xml"/>
  <Override PartName="/ppt/slides/slide24.xml" ContentType="application/vnd.openxmlformats-officedocument.presentationml.slide+xml"/>
  <Override PartName="/ppt/slides/slide35.xml" ContentType="application/vnd.openxmlformats-officedocument.presentationml.slide+xml"/>
  <Override PartName="/ppt/slides/slide53.xml" ContentType="application/vnd.openxmlformats-officedocument.presentationml.slide+xml"/>
  <Override PartName="/ppt/slides/slide71.xml" ContentType="application/vnd.openxmlformats-officedocument.presentationml.slide+xml"/>
  <Override PartName="/ppt/slides/slide82.xml" ContentType="application/vnd.openxmlformats-officedocument.presentationml.slide+xml"/>
  <Default Extension="jpeg" ContentType="image/jpeg"/>
  <Override PartName="/ppt/slides/slide13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slides/slide139.xml" ContentType="application/vnd.openxmlformats-officedocument.presentationml.slide+xml"/>
  <Override PartName="/ppt/slides/slide98.xml" ContentType="application/vnd.openxmlformats-officedocument.presentationml.slide+xml"/>
  <Override PartName="/ppt/slides/slide117.xml" ContentType="application/vnd.openxmlformats-officedocument.presentationml.slide+xml"/>
  <Override PartName="/ppt/slides/slide128.xml" ContentType="application/vnd.openxmlformats-officedocument.presentationml.slide+xml"/>
  <Override PartName="/ppt/slides/slide146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7"/>
  </p:notesMasterIdLst>
  <p:sldIdLst>
    <p:sldId id="256" r:id="rId2"/>
    <p:sldId id="259" r:id="rId3"/>
    <p:sldId id="260" r:id="rId4"/>
    <p:sldId id="261" r:id="rId5"/>
    <p:sldId id="258" r:id="rId6"/>
    <p:sldId id="262" r:id="rId7"/>
    <p:sldId id="263" r:id="rId8"/>
    <p:sldId id="266" r:id="rId9"/>
    <p:sldId id="264" r:id="rId10"/>
    <p:sldId id="314" r:id="rId11"/>
    <p:sldId id="315" r:id="rId12"/>
    <p:sldId id="316" r:id="rId13"/>
    <p:sldId id="317" r:id="rId14"/>
    <p:sldId id="265" r:id="rId15"/>
    <p:sldId id="267" r:id="rId16"/>
    <p:sldId id="269" r:id="rId17"/>
    <p:sldId id="270" r:id="rId18"/>
    <p:sldId id="272" r:id="rId19"/>
    <p:sldId id="275" r:id="rId20"/>
    <p:sldId id="279" r:id="rId21"/>
    <p:sldId id="278" r:id="rId22"/>
    <p:sldId id="277" r:id="rId23"/>
    <p:sldId id="276" r:id="rId24"/>
    <p:sldId id="280" r:id="rId25"/>
    <p:sldId id="281" r:id="rId26"/>
    <p:sldId id="282" r:id="rId27"/>
    <p:sldId id="283" r:id="rId28"/>
    <p:sldId id="288" r:id="rId29"/>
    <p:sldId id="289" r:id="rId30"/>
    <p:sldId id="286" r:id="rId31"/>
    <p:sldId id="290" r:id="rId32"/>
    <p:sldId id="291" r:id="rId33"/>
    <p:sldId id="292" r:id="rId34"/>
    <p:sldId id="293" r:id="rId35"/>
    <p:sldId id="294" r:id="rId36"/>
    <p:sldId id="295" r:id="rId37"/>
    <p:sldId id="296" r:id="rId38"/>
    <p:sldId id="297" r:id="rId39"/>
    <p:sldId id="298" r:id="rId40"/>
    <p:sldId id="299" r:id="rId41"/>
    <p:sldId id="300" r:id="rId42"/>
    <p:sldId id="301" r:id="rId43"/>
    <p:sldId id="302" r:id="rId44"/>
    <p:sldId id="303" r:id="rId45"/>
    <p:sldId id="304" r:id="rId46"/>
    <p:sldId id="305" r:id="rId47"/>
    <p:sldId id="306" r:id="rId48"/>
    <p:sldId id="307" r:id="rId49"/>
    <p:sldId id="308" r:id="rId50"/>
    <p:sldId id="309" r:id="rId51"/>
    <p:sldId id="311" r:id="rId52"/>
    <p:sldId id="318" r:id="rId53"/>
    <p:sldId id="319" r:id="rId54"/>
    <p:sldId id="321" r:id="rId55"/>
    <p:sldId id="322" r:id="rId56"/>
    <p:sldId id="323" r:id="rId57"/>
    <p:sldId id="324" r:id="rId58"/>
    <p:sldId id="325" r:id="rId59"/>
    <p:sldId id="326" r:id="rId60"/>
    <p:sldId id="327" r:id="rId61"/>
    <p:sldId id="328" r:id="rId62"/>
    <p:sldId id="329" r:id="rId63"/>
    <p:sldId id="330" r:id="rId64"/>
    <p:sldId id="331" r:id="rId65"/>
    <p:sldId id="332" r:id="rId66"/>
    <p:sldId id="333" r:id="rId67"/>
    <p:sldId id="334" r:id="rId68"/>
    <p:sldId id="335" r:id="rId69"/>
    <p:sldId id="336" r:id="rId70"/>
    <p:sldId id="337" r:id="rId71"/>
    <p:sldId id="338" r:id="rId72"/>
    <p:sldId id="350" r:id="rId73"/>
    <p:sldId id="339" r:id="rId74"/>
    <p:sldId id="340" r:id="rId75"/>
    <p:sldId id="341" r:id="rId76"/>
    <p:sldId id="342" r:id="rId77"/>
    <p:sldId id="343" r:id="rId78"/>
    <p:sldId id="268" r:id="rId79"/>
    <p:sldId id="351" r:id="rId80"/>
    <p:sldId id="352" r:id="rId81"/>
    <p:sldId id="353" r:id="rId82"/>
    <p:sldId id="354" r:id="rId83"/>
    <p:sldId id="355" r:id="rId84"/>
    <p:sldId id="356" r:id="rId85"/>
    <p:sldId id="357" r:id="rId86"/>
    <p:sldId id="358" r:id="rId87"/>
    <p:sldId id="359" r:id="rId88"/>
    <p:sldId id="360" r:id="rId89"/>
    <p:sldId id="361" r:id="rId90"/>
    <p:sldId id="362" r:id="rId91"/>
    <p:sldId id="413" r:id="rId92"/>
    <p:sldId id="363" r:id="rId93"/>
    <p:sldId id="364" r:id="rId94"/>
    <p:sldId id="365" r:id="rId95"/>
    <p:sldId id="366" r:id="rId96"/>
    <p:sldId id="367" r:id="rId97"/>
    <p:sldId id="368" r:id="rId98"/>
    <p:sldId id="369" r:id="rId99"/>
    <p:sldId id="370" r:id="rId100"/>
    <p:sldId id="371" r:id="rId101"/>
    <p:sldId id="372" r:id="rId102"/>
    <p:sldId id="373" r:id="rId103"/>
    <p:sldId id="374" r:id="rId104"/>
    <p:sldId id="375" r:id="rId105"/>
    <p:sldId id="376" r:id="rId106"/>
    <p:sldId id="377" r:id="rId107"/>
    <p:sldId id="378" r:id="rId108"/>
    <p:sldId id="379" r:id="rId109"/>
    <p:sldId id="380" r:id="rId110"/>
    <p:sldId id="381" r:id="rId111"/>
    <p:sldId id="382" r:id="rId112"/>
    <p:sldId id="383" r:id="rId113"/>
    <p:sldId id="384" r:id="rId114"/>
    <p:sldId id="385" r:id="rId115"/>
    <p:sldId id="386" r:id="rId116"/>
    <p:sldId id="387" r:id="rId117"/>
    <p:sldId id="388" r:id="rId118"/>
    <p:sldId id="389" r:id="rId119"/>
    <p:sldId id="391" r:id="rId120"/>
    <p:sldId id="390" r:id="rId121"/>
    <p:sldId id="392" r:id="rId122"/>
    <p:sldId id="393" r:id="rId123"/>
    <p:sldId id="394" r:id="rId124"/>
    <p:sldId id="396" r:id="rId125"/>
    <p:sldId id="395" r:id="rId126"/>
    <p:sldId id="397" r:id="rId127"/>
    <p:sldId id="398" r:id="rId128"/>
    <p:sldId id="414" r:id="rId129"/>
    <p:sldId id="399" r:id="rId130"/>
    <p:sldId id="400" r:id="rId131"/>
    <p:sldId id="401" r:id="rId132"/>
    <p:sldId id="402" r:id="rId133"/>
    <p:sldId id="403" r:id="rId134"/>
    <p:sldId id="404" r:id="rId135"/>
    <p:sldId id="406" r:id="rId136"/>
    <p:sldId id="407" r:id="rId137"/>
    <p:sldId id="408" r:id="rId138"/>
    <p:sldId id="409" r:id="rId139"/>
    <p:sldId id="410" r:id="rId140"/>
    <p:sldId id="411" r:id="rId141"/>
    <p:sldId id="412" r:id="rId142"/>
    <p:sldId id="415" r:id="rId143"/>
    <p:sldId id="423" r:id="rId144"/>
    <p:sldId id="424" r:id="rId145"/>
    <p:sldId id="430" r:id="rId146"/>
    <p:sldId id="425" r:id="rId147"/>
    <p:sldId id="426" r:id="rId148"/>
    <p:sldId id="427" r:id="rId149"/>
    <p:sldId id="416" r:id="rId150"/>
    <p:sldId id="417" r:id="rId151"/>
    <p:sldId id="418" r:id="rId152"/>
    <p:sldId id="419" r:id="rId153"/>
    <p:sldId id="420" r:id="rId154"/>
    <p:sldId id="421" r:id="rId155"/>
    <p:sldId id="422" r:id="rId156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7" d="100"/>
          <a:sy n="87" d="100"/>
        </p:scale>
        <p:origin x="-1320" y="-8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54" Type="http://schemas.openxmlformats.org/officeDocument/2006/relationships/slide" Target="slides/slide153.xml"/><Relationship Id="rId159" Type="http://schemas.openxmlformats.org/officeDocument/2006/relationships/viewProps" Target="viewProp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60" Type="http://schemas.openxmlformats.org/officeDocument/2006/relationships/theme" Target="theme/theme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53" Type="http://schemas.openxmlformats.org/officeDocument/2006/relationships/slide" Target="slides/slide152.xml"/><Relationship Id="rId16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DC82D6-0060-4BD3-9091-4CC02030B7EA}" type="datetimeFigureOut">
              <a:rPr lang="zh-CN" altLang="en-US" smtClean="0"/>
              <a:pPr/>
              <a:t>2019/6/27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C0498C-8BB7-431E-B784-3C9AAD4783D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C0498C-8BB7-431E-B784-3C9AAD4783D3}" type="slidenum">
              <a:rPr lang="zh-CN" altLang="en-US" smtClean="0"/>
              <a:pPr/>
              <a:t>78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C0498C-8BB7-431E-B784-3C9AAD4783D3}" type="slidenum">
              <a:rPr lang="zh-CN" altLang="en-US" smtClean="0"/>
              <a:pPr/>
              <a:t>147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2019/6/27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2019/6/27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2019/6/27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AF8FC262-837D-4308-B358-9ADD40AF7C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1F55BC37-4ACF-41A1-88FE-BD416F514F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620113"/>
            <a:ext cx="7886700" cy="3556855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80323D06-A645-43C1-ADC3-961139CC2D8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5"/>
            <a:ext cx="2057400" cy="365125"/>
          </a:xfrm>
          <a:prstGeom prst="rect">
            <a:avLst/>
          </a:prstGeom>
        </p:spPr>
        <p:txBody>
          <a:bodyPr/>
          <a:lstStyle/>
          <a:p>
            <a:fld id="{47E609C6-2F71-4A7B-8931-F836CEBD485B}" type="datetimeFigureOut">
              <a:rPr lang="zh-CN" altLang="en-US" smtClean="0"/>
              <a:pPr/>
              <a:t>2019/6/27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4E6BCEF1-456E-4ACB-9FED-C5CB7455F7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5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4DB2D14C-FD4A-4612-B6E1-4A2998D27B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5"/>
            <a:ext cx="2057400" cy="365125"/>
          </a:xfrm>
          <a:prstGeom prst="rect">
            <a:avLst/>
          </a:prstGeom>
        </p:spPr>
        <p:txBody>
          <a:bodyPr/>
          <a:lstStyle/>
          <a:p>
            <a:fld id="{3A64AFD7-74D4-4F18-920B-B00564C75E62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xmlns="" id="{86A13F40-3840-4F70-B294-19E27C9ABC95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11970" y="290643"/>
            <a:ext cx="4867275" cy="47783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zh-CN" altLang="en-US" dirty="0"/>
              <a:t>当前项目</a:t>
            </a:r>
          </a:p>
        </p:txBody>
      </p:sp>
    </p:spTree>
    <p:extLst>
      <p:ext uri="{BB962C8B-B14F-4D97-AF65-F5344CB8AC3E}">
        <p14:creationId xmlns:p14="http://schemas.microsoft.com/office/powerpoint/2010/main" xmlns="" val="5929184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AF8FC262-837D-4308-B358-9ADD40AF7C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1F55BC37-4ACF-41A1-88FE-BD416F514F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620113"/>
            <a:ext cx="7886700" cy="3556855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80323D06-A645-43C1-ADC3-961139CC2D8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5"/>
            <a:ext cx="2057400" cy="365125"/>
          </a:xfrm>
          <a:prstGeom prst="rect">
            <a:avLst/>
          </a:prstGeom>
        </p:spPr>
        <p:txBody>
          <a:bodyPr/>
          <a:lstStyle/>
          <a:p>
            <a:fld id="{47E609C6-2F71-4A7B-8931-F836CEBD485B}" type="datetimeFigureOut">
              <a:rPr lang="zh-CN" altLang="en-US" smtClean="0"/>
              <a:pPr/>
              <a:t>2019/6/27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4E6BCEF1-456E-4ACB-9FED-C5CB7455F7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5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4DB2D14C-FD4A-4612-B6E1-4A2998D27B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5"/>
            <a:ext cx="2057400" cy="365125"/>
          </a:xfrm>
          <a:prstGeom prst="rect">
            <a:avLst/>
          </a:prstGeom>
        </p:spPr>
        <p:txBody>
          <a:bodyPr/>
          <a:lstStyle/>
          <a:p>
            <a:fld id="{3A64AFD7-74D4-4F18-920B-B00564C75E62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xmlns="" id="{86A13F40-3840-4F70-B294-19E27C9ABC95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11970" y="290643"/>
            <a:ext cx="4867275" cy="47783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zh-CN" altLang="en-US" dirty="0"/>
              <a:t>当前项目</a:t>
            </a:r>
          </a:p>
        </p:txBody>
      </p:sp>
    </p:spTree>
    <p:extLst>
      <p:ext uri="{BB962C8B-B14F-4D97-AF65-F5344CB8AC3E}">
        <p14:creationId xmlns:p14="http://schemas.microsoft.com/office/powerpoint/2010/main" xmlns="" val="5929184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2019/6/27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2019/6/27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2019/6/27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2019/6/27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2019/6/27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2019/6/27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2019/6/27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2019/6/27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pPr/>
              <a:t>2019/6/27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png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3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3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59832" y="1340768"/>
            <a:ext cx="316835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600" dirty="0" smtClean="0"/>
              <a:t>搜索</a:t>
            </a:r>
            <a:endParaRPr lang="zh-CN" altLang="en-US" sz="9600" dirty="0"/>
          </a:p>
        </p:txBody>
      </p:sp>
      <p:sp>
        <p:nvSpPr>
          <p:cNvPr id="5" name="TextBox 4"/>
          <p:cNvSpPr txBox="1"/>
          <p:nvPr/>
        </p:nvSpPr>
        <p:spPr>
          <a:xfrm>
            <a:off x="5652120" y="3861048"/>
            <a:ext cx="1728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陈天宇</a:t>
            </a:r>
            <a:endParaRPr lang="zh-CN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652120" y="4365104"/>
            <a:ext cx="1728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2019.06.27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一个简单的例子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有</a:t>
            </a:r>
            <a:r>
              <a:rPr lang="en-US" altLang="zh-CN" dirty="0" smtClean="0"/>
              <a:t>20</a:t>
            </a:r>
            <a:r>
              <a:rPr lang="zh-CN" altLang="en-US" dirty="0" smtClean="0"/>
              <a:t>个数</a:t>
            </a:r>
            <a:endParaRPr lang="en-US" altLang="zh-CN" dirty="0" smtClean="0"/>
          </a:p>
          <a:p>
            <a:r>
              <a:rPr lang="zh-CN" altLang="en-US" dirty="0" smtClean="0"/>
              <a:t>你可以从中取任意个，但不能不取</a:t>
            </a:r>
            <a:endParaRPr lang="en-US" altLang="zh-CN" dirty="0" smtClean="0"/>
          </a:p>
          <a:p>
            <a:r>
              <a:rPr lang="zh-CN" altLang="en-US" dirty="0" smtClean="0"/>
              <a:t>将取出的求和</a:t>
            </a:r>
            <a:endParaRPr lang="en-US" altLang="zh-CN" dirty="0" smtClean="0"/>
          </a:p>
          <a:p>
            <a:r>
              <a:rPr lang="zh-CN" altLang="en-US" dirty="0" smtClean="0"/>
              <a:t>最多可以得到多少种不同的和？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22475" y="1314450"/>
            <a:ext cx="5097463" cy="4229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60575" y="1200150"/>
            <a:ext cx="5021263" cy="445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87613" y="1355725"/>
            <a:ext cx="4168775" cy="4144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92363" y="1276350"/>
            <a:ext cx="4359275" cy="430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11350" y="1154113"/>
            <a:ext cx="5319713" cy="4549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0" y="1249363"/>
            <a:ext cx="4572000" cy="4359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76450" y="1271588"/>
            <a:ext cx="4991100" cy="4313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03425" y="1050925"/>
            <a:ext cx="5135563" cy="4754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19338" y="1443038"/>
            <a:ext cx="4503737" cy="3970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24088" y="1317625"/>
            <a:ext cx="4694237" cy="4221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暴力搜索每种情况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第</a:t>
            </a:r>
            <a:r>
              <a:rPr lang="en-US" altLang="zh-CN" dirty="0" smtClean="0"/>
              <a:t>1</a:t>
            </a:r>
            <a:r>
              <a:rPr lang="zh-CN" altLang="en-US" dirty="0" smtClean="0"/>
              <a:t>个数：取 </a:t>
            </a:r>
            <a:r>
              <a:rPr lang="en-US" altLang="zh-CN" dirty="0" smtClean="0"/>
              <a:t>or </a:t>
            </a:r>
            <a:r>
              <a:rPr lang="zh-CN" altLang="en-US" dirty="0" smtClean="0"/>
              <a:t>不取</a:t>
            </a:r>
            <a:endParaRPr lang="en-US" altLang="zh-CN" dirty="0" smtClean="0"/>
          </a:p>
          <a:p>
            <a:r>
              <a:rPr lang="zh-CN" altLang="en-US" dirty="0" smtClean="0"/>
              <a:t>第</a:t>
            </a:r>
            <a:r>
              <a:rPr lang="en-US" altLang="zh-CN" dirty="0" smtClean="0"/>
              <a:t>2</a:t>
            </a:r>
            <a:r>
              <a:rPr lang="zh-CN" altLang="en-US" dirty="0" smtClean="0"/>
              <a:t>个数：取 </a:t>
            </a:r>
            <a:r>
              <a:rPr lang="en-US" altLang="zh-CN" dirty="0" smtClean="0"/>
              <a:t>or </a:t>
            </a:r>
            <a:r>
              <a:rPr lang="zh-CN" altLang="en-US" dirty="0" smtClean="0"/>
              <a:t>不取</a:t>
            </a:r>
            <a:endParaRPr lang="en-US" altLang="zh-CN" dirty="0" smtClean="0"/>
          </a:p>
          <a:p>
            <a:r>
              <a:rPr lang="en-US" altLang="zh-CN" dirty="0" smtClean="0"/>
              <a:t>....</a:t>
            </a:r>
          </a:p>
          <a:p>
            <a:r>
              <a:rPr lang="zh-CN" altLang="en-US" dirty="0" smtClean="0"/>
              <a:t>第</a:t>
            </a:r>
            <a:r>
              <a:rPr lang="en-US" altLang="zh-CN" dirty="0" smtClean="0"/>
              <a:t>20</a:t>
            </a:r>
            <a:r>
              <a:rPr lang="zh-CN" altLang="en-US" dirty="0" smtClean="0"/>
              <a:t>个数：取 </a:t>
            </a:r>
            <a:r>
              <a:rPr lang="en-US" altLang="zh-CN" dirty="0" smtClean="0"/>
              <a:t>or </a:t>
            </a:r>
            <a:r>
              <a:rPr lang="zh-CN" altLang="en-US" dirty="0" smtClean="0"/>
              <a:t>不取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得到一个和，加到</a:t>
            </a:r>
            <a:r>
              <a:rPr lang="en-US" altLang="zh-CN" dirty="0" smtClean="0"/>
              <a:t>set</a:t>
            </a:r>
            <a:r>
              <a:rPr lang="zh-CN" altLang="en-US" dirty="0" smtClean="0"/>
              <a:t>里</a:t>
            </a:r>
            <a:endParaRPr lang="en-US" altLang="zh-CN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38338" y="1168400"/>
            <a:ext cx="5265737" cy="4519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71650" y="1162050"/>
            <a:ext cx="5600700" cy="4533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68550" y="1347788"/>
            <a:ext cx="4405313" cy="4160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01863" y="1355725"/>
            <a:ext cx="4740275" cy="4144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20913" y="1295400"/>
            <a:ext cx="4702175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如何判断是否可行？</a:t>
            </a:r>
            <a:endParaRPr lang="zh-CN" altLang="en-US" dirty="0"/>
          </a:p>
        </p:txBody>
      </p:sp>
      <p:sp>
        <p:nvSpPr>
          <p:cNvPr id="4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zh-CN" altLang="en-US" dirty="0" smtClean="0"/>
              <a:t>暴力检查？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每到（</a:t>
            </a:r>
            <a:r>
              <a:rPr lang="en-US" altLang="zh-CN" dirty="0" err="1" smtClean="0"/>
              <a:t>i,j</a:t>
            </a:r>
            <a:r>
              <a:rPr lang="zh-CN" altLang="en-US" dirty="0" smtClean="0"/>
              <a:t>），我们依次向左，左上，上，右上搜索，看看有没有已经放置的棋子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可以，但是太慢</a:t>
            </a:r>
            <a:endParaRPr lang="en-US" altLang="zh-CN" dirty="0" smtClean="0"/>
          </a:p>
          <a:p>
            <a:pPr lvl="0"/>
            <a:r>
              <a:rPr lang="zh-CN" altLang="en-US" dirty="0" smtClean="0">
                <a:solidFill>
                  <a:prstClr val="black"/>
                </a:solidFill>
              </a:rPr>
              <a:t>通过记录一些额外的信息，完成</a:t>
            </a:r>
            <a:r>
              <a:rPr lang="en-US" altLang="zh-CN" dirty="0" smtClean="0">
                <a:solidFill>
                  <a:prstClr val="black"/>
                </a:solidFill>
              </a:rPr>
              <a:t>O</a:t>
            </a:r>
            <a:r>
              <a:rPr lang="zh-CN" altLang="en-US" dirty="0" smtClean="0">
                <a:solidFill>
                  <a:prstClr val="black"/>
                </a:solidFill>
              </a:rPr>
              <a:t>（</a:t>
            </a:r>
            <a:r>
              <a:rPr lang="en-US" altLang="zh-CN" dirty="0" smtClean="0">
                <a:solidFill>
                  <a:prstClr val="black"/>
                </a:solidFill>
              </a:rPr>
              <a:t>1</a:t>
            </a:r>
            <a:r>
              <a:rPr lang="zh-CN" altLang="en-US" dirty="0" smtClean="0">
                <a:solidFill>
                  <a:prstClr val="black"/>
                </a:solidFill>
              </a:rPr>
              <a:t>）的检查</a:t>
            </a:r>
            <a:endParaRPr lang="en-US" altLang="zh-CN" dirty="0" smtClean="0">
              <a:solidFill>
                <a:prstClr val="black"/>
              </a:solidFill>
            </a:endParaRPr>
          </a:p>
          <a:p>
            <a:pPr lvl="1"/>
            <a:r>
              <a:rPr lang="zh-CN" altLang="en-US" dirty="0" smtClean="0">
                <a:solidFill>
                  <a:prstClr val="black"/>
                </a:solidFill>
              </a:rPr>
              <a:t>咋整？</a:t>
            </a:r>
            <a:endParaRPr lang="en-US" altLang="zh-CN" dirty="0" smtClean="0">
              <a:solidFill>
                <a:prstClr val="black"/>
              </a:solidFill>
            </a:endParaRPr>
          </a:p>
          <a:p>
            <a:pPr lvl="1"/>
            <a:endParaRPr lang="en-US" altLang="zh-CN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怎么快速判断可行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行判断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由于我们是按行搜索的，因此行一定满足</a:t>
            </a:r>
            <a:endParaRPr lang="en-US" altLang="zh-CN" dirty="0" smtClean="0"/>
          </a:p>
          <a:p>
            <a:pPr lvl="0"/>
            <a:r>
              <a:rPr lang="zh-CN" altLang="en-US" dirty="0" smtClean="0">
                <a:solidFill>
                  <a:prstClr val="black"/>
                </a:solidFill>
              </a:rPr>
              <a:t>列判断</a:t>
            </a:r>
            <a:endParaRPr lang="en-US" altLang="zh-CN" dirty="0" smtClean="0">
              <a:solidFill>
                <a:prstClr val="black"/>
              </a:solidFill>
            </a:endParaRPr>
          </a:p>
          <a:p>
            <a:pPr lvl="1"/>
            <a:r>
              <a:rPr lang="zh-CN" altLang="en-US" dirty="0" smtClean="0">
                <a:solidFill>
                  <a:prstClr val="black"/>
                </a:solidFill>
              </a:rPr>
              <a:t>用</a:t>
            </a:r>
            <a:r>
              <a:rPr lang="en-US" altLang="zh-CN" dirty="0" smtClean="0">
                <a:solidFill>
                  <a:prstClr val="black"/>
                </a:solidFill>
              </a:rPr>
              <a:t>row[</a:t>
            </a:r>
            <a:r>
              <a:rPr lang="en-US" altLang="zh-CN" dirty="0" err="1" smtClean="0">
                <a:solidFill>
                  <a:prstClr val="black"/>
                </a:solidFill>
              </a:rPr>
              <a:t>i</a:t>
            </a:r>
            <a:r>
              <a:rPr lang="en-US" altLang="zh-CN" dirty="0" smtClean="0">
                <a:solidFill>
                  <a:prstClr val="black"/>
                </a:solidFill>
              </a:rPr>
              <a:t>]</a:t>
            </a:r>
            <a:r>
              <a:rPr lang="zh-CN" altLang="en-US" dirty="0" smtClean="0">
                <a:solidFill>
                  <a:prstClr val="black"/>
                </a:solidFill>
              </a:rPr>
              <a:t>记录第</a:t>
            </a:r>
            <a:r>
              <a:rPr lang="en-US" altLang="zh-CN" dirty="0" err="1" smtClean="0">
                <a:solidFill>
                  <a:prstClr val="black"/>
                </a:solidFill>
              </a:rPr>
              <a:t>i</a:t>
            </a:r>
            <a:r>
              <a:rPr lang="zh-CN" altLang="en-US" dirty="0" smtClean="0">
                <a:solidFill>
                  <a:prstClr val="black"/>
                </a:solidFill>
              </a:rPr>
              <a:t>列是否已经放置了棋子</a:t>
            </a:r>
            <a:endParaRPr lang="en-US" altLang="zh-CN" dirty="0" smtClean="0">
              <a:solidFill>
                <a:prstClr val="black"/>
              </a:solidFill>
            </a:endParaRPr>
          </a:p>
          <a:p>
            <a:pPr lvl="0"/>
            <a:r>
              <a:rPr lang="zh-CN" altLang="en-US" dirty="0" smtClean="0">
                <a:solidFill>
                  <a:prstClr val="black"/>
                </a:solidFill>
              </a:rPr>
              <a:t>对角线判断</a:t>
            </a:r>
            <a:endParaRPr lang="en-US" altLang="zh-CN" dirty="0" smtClean="0">
              <a:solidFill>
                <a:prstClr val="black"/>
              </a:solidFill>
            </a:endParaRPr>
          </a:p>
          <a:p>
            <a:pPr lvl="1"/>
            <a:r>
              <a:rPr lang="zh-CN" altLang="en-US" dirty="0" smtClean="0">
                <a:solidFill>
                  <a:prstClr val="black"/>
                </a:solidFill>
              </a:rPr>
              <a:t>怎么表示对角线？</a:t>
            </a:r>
            <a:endParaRPr lang="en-US" altLang="zh-CN" dirty="0" smtClean="0">
              <a:solidFill>
                <a:prstClr val="black"/>
              </a:solidFill>
            </a:endParaRPr>
          </a:p>
          <a:p>
            <a:pPr lvl="1"/>
            <a:endParaRPr lang="en-US" altLang="zh-CN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怎么表示对角线？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主对角线</a:t>
            </a:r>
            <a:endParaRPr lang="en-US" altLang="zh-CN" dirty="0" smtClean="0"/>
          </a:p>
          <a:p>
            <a:endParaRPr lang="en-US" altLang="zh-CN" dirty="0" smtClean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79912" y="1556792"/>
            <a:ext cx="4996408" cy="4813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899592" y="2636912"/>
            <a:ext cx="288032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容易看出，同一条主对角线上的点，</a:t>
            </a:r>
            <a:r>
              <a:rPr lang="en-US" altLang="zh-CN" dirty="0" err="1" smtClean="0"/>
              <a:t>x+y</a:t>
            </a:r>
            <a:r>
              <a:rPr lang="zh-CN" altLang="en-US" dirty="0" smtClean="0"/>
              <a:t>相同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不同主对角线上的点，则不同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怎么表示对角线？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副对角线</a:t>
            </a:r>
            <a:endParaRPr lang="zh-CN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19872" y="1844824"/>
            <a:ext cx="5471393" cy="4328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683568" y="2636912"/>
            <a:ext cx="288032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容易看出，同一条副对角线上的点，</a:t>
            </a:r>
            <a:r>
              <a:rPr lang="en-US" altLang="zh-CN" dirty="0" smtClean="0"/>
              <a:t>x-y</a:t>
            </a:r>
            <a:r>
              <a:rPr lang="zh-CN" altLang="en-US" dirty="0" smtClean="0"/>
              <a:t>相同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不同主对角线上的点，则不同</a:t>
            </a:r>
            <a:endParaRPr lang="zh-CN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27584" y="4725144"/>
            <a:ext cx="33843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注意负值的处理</a:t>
            </a:r>
            <a:endParaRPr lang="en-US" altLang="zh-CN" dirty="0" smtClean="0"/>
          </a:p>
          <a:p>
            <a:r>
              <a:rPr lang="en-US" altLang="zh-CN" dirty="0" smtClean="0"/>
              <a:t>	--</a:t>
            </a:r>
            <a:r>
              <a:rPr lang="zh-CN" altLang="en-US" dirty="0" smtClean="0"/>
              <a:t>加上偏移量</a:t>
            </a:r>
            <a:endParaRPr lang="en-US" altLang="zh-CN" dirty="0" smtClean="0"/>
          </a:p>
          <a:p>
            <a:r>
              <a:rPr lang="en-US" altLang="zh-CN" dirty="0" smtClean="0"/>
              <a:t>	--</a:t>
            </a:r>
            <a:r>
              <a:rPr lang="zh-CN" altLang="en-US" dirty="0" smtClean="0"/>
              <a:t>分类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判断的总结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用</a:t>
            </a:r>
            <a:r>
              <a:rPr lang="en-US" altLang="zh-CN" dirty="0" smtClean="0"/>
              <a:t>row[</a:t>
            </a:r>
            <a:r>
              <a:rPr lang="en-US" altLang="zh-CN" dirty="0" err="1" smtClean="0"/>
              <a:t>i</a:t>
            </a:r>
            <a:r>
              <a:rPr lang="en-US" altLang="zh-CN" dirty="0" smtClean="0"/>
              <a:t>]</a:t>
            </a:r>
            <a:r>
              <a:rPr lang="zh-CN" altLang="en-US" dirty="0" smtClean="0"/>
              <a:t>表示第</a:t>
            </a:r>
            <a:r>
              <a:rPr lang="en-US" altLang="zh-CN" dirty="0" err="1" smtClean="0"/>
              <a:t>i</a:t>
            </a:r>
            <a:r>
              <a:rPr lang="zh-CN" altLang="en-US" dirty="0" smtClean="0"/>
              <a:t>列是否有棋子</a:t>
            </a:r>
            <a:endParaRPr lang="en-US" altLang="zh-CN" dirty="0" smtClean="0"/>
          </a:p>
          <a:p>
            <a:r>
              <a:rPr lang="zh-CN" altLang="en-US" dirty="0" smtClean="0"/>
              <a:t>用</a:t>
            </a:r>
            <a:r>
              <a:rPr lang="en-US" altLang="zh-CN" dirty="0" err="1" smtClean="0"/>
              <a:t>md</a:t>
            </a:r>
            <a:r>
              <a:rPr lang="en-US" altLang="zh-CN" dirty="0" smtClean="0"/>
              <a:t>[</a:t>
            </a:r>
            <a:r>
              <a:rPr lang="en-US" altLang="zh-CN" dirty="0" err="1" smtClean="0"/>
              <a:t>i</a:t>
            </a:r>
            <a:r>
              <a:rPr lang="en-US" altLang="zh-CN" dirty="0" smtClean="0"/>
              <a:t>]</a:t>
            </a:r>
            <a:r>
              <a:rPr lang="zh-CN" altLang="en-US" dirty="0" smtClean="0"/>
              <a:t>表示第</a:t>
            </a:r>
            <a:r>
              <a:rPr lang="en-US" altLang="zh-CN" dirty="0" err="1" smtClean="0"/>
              <a:t>i</a:t>
            </a:r>
            <a:r>
              <a:rPr lang="zh-CN" altLang="en-US" dirty="0" smtClean="0"/>
              <a:t>条主对角线是否有棋子</a:t>
            </a:r>
            <a:endParaRPr lang="en-US" altLang="zh-CN" dirty="0" smtClean="0"/>
          </a:p>
          <a:p>
            <a:r>
              <a:rPr lang="zh-CN" altLang="en-US" dirty="0" smtClean="0"/>
              <a:t>用</a:t>
            </a:r>
            <a:r>
              <a:rPr lang="en-US" altLang="zh-CN" dirty="0" err="1" smtClean="0"/>
              <a:t>cd</a:t>
            </a:r>
            <a:r>
              <a:rPr lang="en-US" altLang="zh-CN" dirty="0" smtClean="0"/>
              <a:t>[</a:t>
            </a:r>
            <a:r>
              <a:rPr lang="en-US" altLang="zh-CN" dirty="0" err="1" smtClean="0"/>
              <a:t>i</a:t>
            </a:r>
            <a:r>
              <a:rPr lang="en-US" altLang="zh-CN" dirty="0" smtClean="0"/>
              <a:t>]</a:t>
            </a:r>
            <a:r>
              <a:rPr lang="zh-CN" altLang="en-US" dirty="0" smtClean="0"/>
              <a:t>表示第</a:t>
            </a:r>
            <a:r>
              <a:rPr lang="en-US" altLang="zh-CN" dirty="0" err="1" smtClean="0"/>
              <a:t>i</a:t>
            </a:r>
            <a:r>
              <a:rPr lang="zh-CN" altLang="en-US" dirty="0" smtClean="0"/>
              <a:t>条副对角线是否有棋子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1340768"/>
            <a:ext cx="8316416" cy="42796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新的算法流程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按行遍历，对于每一行，依次搜索每一列</a:t>
            </a:r>
            <a:endParaRPr lang="en-US" altLang="zh-CN" dirty="0" smtClean="0"/>
          </a:p>
          <a:p>
            <a:r>
              <a:rPr lang="zh-CN" altLang="en-US" dirty="0" smtClean="0"/>
              <a:t>检查改点对应的</a:t>
            </a:r>
            <a:r>
              <a:rPr lang="en-US" altLang="zh-CN" dirty="0" smtClean="0"/>
              <a:t>row, </a:t>
            </a:r>
            <a:r>
              <a:rPr lang="en-US" altLang="zh-CN" dirty="0" err="1" smtClean="0"/>
              <a:t>md</a:t>
            </a:r>
            <a:r>
              <a:rPr lang="en-US" altLang="zh-CN" dirty="0" smtClean="0"/>
              <a:t>, </a:t>
            </a:r>
            <a:r>
              <a:rPr lang="en-US" altLang="zh-CN" dirty="0" err="1" smtClean="0"/>
              <a:t>cd</a:t>
            </a:r>
            <a:r>
              <a:rPr lang="zh-CN" altLang="en-US" dirty="0" smtClean="0"/>
              <a:t>，若均为</a:t>
            </a:r>
            <a:r>
              <a:rPr lang="en-US" altLang="zh-CN" dirty="0" smtClean="0"/>
              <a:t>false</a:t>
            </a:r>
            <a:r>
              <a:rPr lang="zh-CN" altLang="en-US" dirty="0" smtClean="0"/>
              <a:t>，则将其标记为</a:t>
            </a:r>
            <a:r>
              <a:rPr lang="en-US" altLang="zh-CN" dirty="0" smtClean="0"/>
              <a:t>true</a:t>
            </a:r>
            <a:r>
              <a:rPr lang="zh-CN" altLang="en-US" dirty="0" smtClean="0"/>
              <a:t>，进入下一行</a:t>
            </a:r>
            <a:endParaRPr lang="en-US" altLang="zh-CN" dirty="0" smtClean="0"/>
          </a:p>
          <a:p>
            <a:r>
              <a:rPr lang="zh-CN" altLang="en-US" dirty="0" smtClean="0"/>
              <a:t>若有一个为</a:t>
            </a:r>
            <a:r>
              <a:rPr lang="en-US" altLang="zh-CN" dirty="0" smtClean="0"/>
              <a:t>true</a:t>
            </a:r>
            <a:r>
              <a:rPr lang="zh-CN" altLang="en-US" dirty="0" smtClean="0"/>
              <a:t>，则搜索下一列</a:t>
            </a:r>
            <a:endParaRPr lang="en-US" altLang="zh-CN" dirty="0" smtClean="0"/>
          </a:p>
          <a:p>
            <a:r>
              <a:rPr lang="zh-CN" altLang="en-US" dirty="0" smtClean="0"/>
              <a:t>若没有下一列，则回溯</a:t>
            </a:r>
            <a:endParaRPr lang="en-US" altLang="zh-CN" dirty="0" smtClean="0"/>
          </a:p>
          <a:p>
            <a:r>
              <a:rPr lang="zh-CN" altLang="en-US" dirty="0" smtClean="0"/>
              <a:t>对已经放置棋子的点回溯时，记得清空</a:t>
            </a:r>
            <a:r>
              <a:rPr lang="en-US" altLang="zh-CN" dirty="0" smtClean="0"/>
              <a:t>row, </a:t>
            </a:r>
            <a:r>
              <a:rPr lang="en-US" altLang="zh-CN" dirty="0" err="1" smtClean="0"/>
              <a:t>md</a:t>
            </a:r>
            <a:r>
              <a:rPr lang="en-US" altLang="zh-CN" dirty="0" smtClean="0"/>
              <a:t>, </a:t>
            </a:r>
            <a:r>
              <a:rPr lang="en-US" altLang="zh-CN" dirty="0" err="1" smtClean="0"/>
              <a:t>cd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9592" y="836712"/>
            <a:ext cx="7344816" cy="50659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复习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zh-CN" altLang="en-US" dirty="0" smtClean="0"/>
              <a:t>有一个</a:t>
            </a:r>
            <a:r>
              <a:rPr lang="en-US" altLang="zh-CN" dirty="0" smtClean="0"/>
              <a:t>5*5</a:t>
            </a:r>
            <a:r>
              <a:rPr lang="zh-CN" altLang="en-US" dirty="0" smtClean="0"/>
              <a:t>的棋盘，有一个马在（</a:t>
            </a:r>
            <a:r>
              <a:rPr lang="en-US" altLang="zh-CN" dirty="0" smtClean="0"/>
              <a:t>1,1</a:t>
            </a:r>
            <a:r>
              <a:rPr lang="zh-CN" altLang="en-US" dirty="0" smtClean="0"/>
              <a:t>）的位置，按照马的走法，最少走一步，最多走三步，他可以到达哪些地方？</a:t>
            </a:r>
            <a:endParaRPr lang="en-US" altLang="zh-CN" dirty="0" smtClean="0"/>
          </a:p>
          <a:p>
            <a:pPr>
              <a:buNone/>
            </a:pP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dfs</a:t>
            </a:r>
            <a:r>
              <a:rPr lang="zh-CN" altLang="en-US" dirty="0" smtClean="0"/>
              <a:t>写法：</a:t>
            </a:r>
            <a:endParaRPr lang="zh-CN" altLang="en-US" dirty="0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1340768"/>
            <a:ext cx="5749594" cy="49411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53684" y="2852936"/>
            <a:ext cx="4990316" cy="14596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11363" y="1042988"/>
            <a:ext cx="5121275" cy="4770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692696"/>
            <a:ext cx="4608512" cy="58748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bfs</a:t>
            </a:r>
            <a:r>
              <a:rPr lang="zh-CN" altLang="en-US" dirty="0" smtClean="0"/>
              <a:t>写法</a:t>
            </a:r>
            <a:endParaRPr lang="zh-CN" alt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67944" y="2492896"/>
            <a:ext cx="4904113" cy="1440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11363" y="1042988"/>
            <a:ext cx="5121275" cy="4770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思考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为什么</a:t>
            </a:r>
            <a:r>
              <a:rPr lang="en-US" altLang="zh-CN" dirty="0" smtClean="0"/>
              <a:t>DFS</a:t>
            </a:r>
            <a:r>
              <a:rPr lang="zh-CN" altLang="en-US" dirty="0" smtClean="0"/>
              <a:t>写法中需要记录</a:t>
            </a:r>
            <a:r>
              <a:rPr lang="en-US" altLang="zh-CN" dirty="0" smtClean="0"/>
              <a:t>mi[x][y]</a:t>
            </a:r>
            <a:r>
              <a:rPr lang="zh-CN" altLang="en-US" dirty="0" smtClean="0"/>
              <a:t>，用来表示到达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x,y</a:t>
            </a:r>
            <a:r>
              <a:rPr lang="en-US" altLang="zh-CN" dirty="0" smtClean="0"/>
              <a:t>)</a:t>
            </a:r>
            <a:r>
              <a:rPr lang="zh-CN" altLang="en-US" dirty="0" smtClean="0"/>
              <a:t>的最小步数，而</a:t>
            </a:r>
            <a:r>
              <a:rPr lang="en-US" altLang="zh-CN" dirty="0" smtClean="0"/>
              <a:t>BFS</a:t>
            </a:r>
            <a:r>
              <a:rPr lang="zh-CN" altLang="en-US" dirty="0" smtClean="0"/>
              <a:t>不需要？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908720"/>
            <a:ext cx="4672013" cy="5053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23928" y="764704"/>
            <a:ext cx="4990316" cy="14596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779912" y="2996952"/>
            <a:ext cx="5211126" cy="13681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总结</a:t>
            </a:r>
            <a:r>
              <a:rPr lang="en-US" altLang="zh-CN" dirty="0" smtClean="0"/>
              <a:t>BFS</a:t>
            </a:r>
            <a:r>
              <a:rPr lang="zh-CN" altLang="en-US" dirty="0" smtClean="0"/>
              <a:t>和</a:t>
            </a:r>
            <a:r>
              <a:rPr lang="en-US" altLang="zh-CN" dirty="0" smtClean="0"/>
              <a:t>DFS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都能遍历整个解集树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在找“最短”、“最小”、“最近”的时候用</a:t>
            </a:r>
            <a:r>
              <a:rPr lang="en-US" altLang="zh-CN" dirty="0" smtClean="0"/>
              <a:t>BFS</a:t>
            </a:r>
            <a:r>
              <a:rPr lang="zh-CN" altLang="en-US" dirty="0" smtClean="0"/>
              <a:t>，因为它是按层的</a:t>
            </a:r>
            <a:endParaRPr lang="en-US" altLang="zh-CN" dirty="0" smtClean="0"/>
          </a:p>
          <a:p>
            <a:r>
              <a:rPr lang="zh-CN" altLang="en-US" dirty="0" smtClean="0"/>
              <a:t>在找唯一解的时候用</a:t>
            </a:r>
            <a:r>
              <a:rPr lang="en-US" altLang="zh-CN" dirty="0" smtClean="0"/>
              <a:t>DFS</a:t>
            </a:r>
            <a:r>
              <a:rPr lang="zh-CN" altLang="en-US" dirty="0" smtClean="0"/>
              <a:t>，因为能少跑很大一部分解集树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都能用的时候用</a:t>
            </a:r>
            <a:r>
              <a:rPr lang="en-US" altLang="zh-CN" dirty="0" smtClean="0"/>
              <a:t>DFS</a:t>
            </a:r>
            <a:r>
              <a:rPr lang="zh-CN" altLang="en-US" dirty="0" smtClean="0"/>
              <a:t>，因为好写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代码实现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 smtClean="0"/>
              <a:t>void </a:t>
            </a:r>
            <a:r>
              <a:rPr lang="en-US" altLang="zh-CN" dirty="0" err="1" smtClean="0"/>
              <a:t>dfs</a:t>
            </a:r>
            <a:r>
              <a:rPr lang="en-US" altLang="zh-CN" dirty="0" smtClean="0"/>
              <a:t>( </a:t>
            </a:r>
            <a:r>
              <a:rPr lang="en-US" altLang="zh-CN" dirty="0" err="1" smtClean="0"/>
              <a:t>int</a:t>
            </a:r>
            <a:r>
              <a:rPr lang="en-US" altLang="zh-CN" dirty="0" smtClean="0"/>
              <a:t> t, </a:t>
            </a:r>
            <a:r>
              <a:rPr lang="en-US" altLang="zh-CN" dirty="0" err="1" smtClean="0"/>
              <a:t>int</a:t>
            </a:r>
            <a:r>
              <a:rPr lang="en-US" altLang="zh-CN" dirty="0" smtClean="0"/>
              <a:t> sum ) {</a:t>
            </a:r>
          </a:p>
          <a:p>
            <a:r>
              <a:rPr lang="en-US" altLang="zh-CN" dirty="0" smtClean="0"/>
              <a:t>	if( t == 20 ) {</a:t>
            </a:r>
          </a:p>
          <a:p>
            <a:r>
              <a:rPr lang="en-US" altLang="zh-CN" dirty="0" smtClean="0"/>
              <a:t>		</a:t>
            </a:r>
            <a:r>
              <a:rPr lang="en-US" altLang="zh-CN" dirty="0" err="1" smtClean="0"/>
              <a:t>q.insert</a:t>
            </a:r>
            <a:r>
              <a:rPr lang="en-US" altLang="zh-CN" dirty="0" smtClean="0"/>
              <a:t>( sum );</a:t>
            </a:r>
          </a:p>
          <a:p>
            <a:r>
              <a:rPr lang="en-US" altLang="zh-CN" dirty="0" smtClean="0"/>
              <a:t> 		return;</a:t>
            </a:r>
          </a:p>
          <a:p>
            <a:r>
              <a:rPr lang="en-US" altLang="zh-CN" dirty="0" smtClean="0"/>
              <a:t>	}</a:t>
            </a:r>
          </a:p>
          <a:p>
            <a:r>
              <a:rPr lang="en-US" altLang="zh-CN" dirty="0" smtClean="0"/>
              <a:t>	</a:t>
            </a:r>
            <a:r>
              <a:rPr lang="en-US" altLang="zh-CN" dirty="0" err="1" smtClean="0"/>
              <a:t>dfs</a:t>
            </a:r>
            <a:r>
              <a:rPr lang="en-US" altLang="zh-CN" dirty="0" smtClean="0"/>
              <a:t>( t + 1, sum + a[ t ] );</a:t>
            </a:r>
          </a:p>
          <a:p>
            <a:r>
              <a:rPr lang="en-US" altLang="zh-CN" dirty="0" smtClean="0"/>
              <a:t>	</a:t>
            </a:r>
            <a:r>
              <a:rPr lang="en-US" altLang="zh-CN" dirty="0" err="1" smtClean="0"/>
              <a:t>dfs</a:t>
            </a:r>
            <a:r>
              <a:rPr lang="en-US" altLang="zh-CN" dirty="0" smtClean="0"/>
              <a:t>( t + 1, sum );</a:t>
            </a:r>
          </a:p>
          <a:p>
            <a:r>
              <a:rPr lang="en-US" altLang="zh-CN" dirty="0" smtClean="0"/>
              <a:t>}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注意有时候</a:t>
            </a:r>
            <a:r>
              <a:rPr lang="en-US" altLang="zh-CN" dirty="0" smtClean="0"/>
              <a:t>DFS</a:t>
            </a:r>
            <a:r>
              <a:rPr lang="zh-CN" altLang="en-US" dirty="0" smtClean="0"/>
              <a:t>会爆栈</a:t>
            </a:r>
            <a:endParaRPr lang="en-US" altLang="zh-CN" dirty="0" smtClean="0"/>
          </a:p>
          <a:p>
            <a:r>
              <a:rPr lang="zh-CN" altLang="en-US" dirty="0" smtClean="0"/>
              <a:t>需要自己模拟递归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记忆化搜索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洛谷 </a:t>
            </a:r>
            <a:r>
              <a:rPr lang="en-US" altLang="zh-CN" dirty="0" smtClean="0"/>
              <a:t>P1464 Function</a:t>
            </a:r>
            <a:endParaRPr lang="zh-CN" alt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2420888"/>
            <a:ext cx="8472222" cy="2880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92280" y="764704"/>
            <a:ext cx="1095375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xmlns="" id="{13FE2390-53AD-4ADE-A290-61CE7C16B1A5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32222" y="1409700"/>
            <a:ext cx="7879556" cy="4038600"/>
          </a:xfrm>
          <a:prstGeom prst="rect">
            <a:avLst/>
          </a:prstGeom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44208" y="476672"/>
            <a:ext cx="792088" cy="79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3988288927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5D705FA8-0955-473D-ABB5-F598CBCD7B31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99592" y="548680"/>
            <a:ext cx="7464478" cy="2982198"/>
          </a:xfrm>
          <a:prstGeom prst="rect">
            <a:avLst/>
          </a:prstGeom>
        </p:spPr>
      </p:pic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508104" y="3933056"/>
            <a:ext cx="222885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1798048848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类比一下斐波那契数列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3568" y="1556792"/>
            <a:ext cx="7886700" cy="3556855"/>
          </a:xfrm>
        </p:spPr>
        <p:txBody>
          <a:bodyPr/>
          <a:lstStyle/>
          <a:p>
            <a:r>
              <a:rPr lang="en-US" altLang="zh-CN" dirty="0" smtClean="0"/>
              <a:t>F[n]=F[n-1]+F[n-2]</a:t>
            </a:r>
            <a:endParaRPr lang="zh-CN" altLang="en-US" dirty="0"/>
          </a:p>
        </p:txBody>
      </p:sp>
      <p:pic>
        <p:nvPicPr>
          <p:cNvPr id="10246" name="Picture 6" descr="clipboard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9592" y="2348880"/>
            <a:ext cx="7200800" cy="408645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算过的数一直算？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算过的数还用算吗？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当然不用了</a:t>
            </a:r>
            <a:endParaRPr lang="en-US" altLang="zh-CN" dirty="0" smtClean="0"/>
          </a:p>
          <a:p>
            <a:pPr lvl="0"/>
            <a:r>
              <a:rPr lang="zh-CN" altLang="en-US" dirty="0" smtClean="0">
                <a:solidFill>
                  <a:prstClr val="black"/>
                </a:solidFill>
              </a:rPr>
              <a:t>怎么解决</a:t>
            </a:r>
            <a:endParaRPr lang="en-US" altLang="zh-CN" dirty="0" smtClean="0">
              <a:solidFill>
                <a:prstClr val="black"/>
              </a:solidFill>
            </a:endParaRPr>
          </a:p>
          <a:p>
            <a:pPr lvl="1"/>
            <a:r>
              <a:rPr lang="zh-CN" altLang="en-US" dirty="0" smtClean="0">
                <a:solidFill>
                  <a:prstClr val="black"/>
                </a:solidFill>
              </a:rPr>
              <a:t>开个数组记录一下</a:t>
            </a:r>
            <a:endParaRPr lang="en-US" altLang="zh-CN" dirty="0" smtClean="0">
              <a:solidFill>
                <a:prstClr val="black"/>
              </a:solidFill>
            </a:endParaRPr>
          </a:p>
          <a:p>
            <a:pPr lvl="1"/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57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43608" y="332656"/>
            <a:ext cx="7344816" cy="6172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现在你会的优化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剪枝</a:t>
            </a:r>
            <a:endParaRPr lang="en-US" altLang="zh-CN" dirty="0" smtClean="0"/>
          </a:p>
          <a:p>
            <a:r>
              <a:rPr lang="zh-CN" altLang="en-US" dirty="0" smtClean="0"/>
              <a:t>回溯</a:t>
            </a:r>
            <a:endParaRPr lang="en-US" altLang="zh-CN" dirty="0" smtClean="0"/>
          </a:p>
          <a:p>
            <a:r>
              <a:rPr lang="zh-CN" altLang="en-US" dirty="0" smtClean="0"/>
              <a:t>记忆化</a:t>
            </a:r>
            <a:endParaRPr lang="en-US" altLang="zh-CN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还不够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很多时候状态并不好表示</a:t>
            </a:r>
          </a:p>
          <a:p>
            <a:pPr lvl="1"/>
            <a:r>
              <a:rPr lang="zh-CN" altLang="en-US" dirty="0" smtClean="0"/>
              <a:t>状压搜索</a:t>
            </a:r>
            <a:endParaRPr lang="en-US" altLang="zh-CN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来试试</a:t>
            </a:r>
            <a:endParaRPr lang="zh-CN" altLang="en-US" dirty="0"/>
          </a:p>
        </p:txBody>
      </p:sp>
      <p:pic>
        <p:nvPicPr>
          <p:cNvPr id="1536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69139" y="1340768"/>
            <a:ext cx="8574861" cy="13681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0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87624" y="3645024"/>
            <a:ext cx="4037591" cy="2160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04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300192" y="2636912"/>
            <a:ext cx="2376264" cy="40964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05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23528" y="2924944"/>
            <a:ext cx="6645275" cy="441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常见的搜索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深度优先搜索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DFS</a:t>
            </a:r>
          </a:p>
          <a:p>
            <a:r>
              <a:rPr lang="zh-CN" altLang="en-US" dirty="0" smtClean="0"/>
              <a:t>广度优先搜索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BFS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这怎么写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最初的</a:t>
            </a:r>
            <a:r>
              <a:rPr lang="en-US" altLang="zh-CN" dirty="0" err="1" smtClean="0"/>
              <a:t>bfs</a:t>
            </a:r>
            <a:r>
              <a:rPr lang="zh-CN" altLang="en-US" dirty="0" smtClean="0"/>
              <a:t>，状态仅有三个参数</a:t>
            </a:r>
            <a:endParaRPr lang="en-US" altLang="zh-CN" dirty="0" smtClean="0"/>
          </a:p>
          <a:p>
            <a:r>
              <a:rPr lang="en-US" altLang="zh-CN" dirty="0" smtClean="0"/>
              <a:t>x, y, t</a:t>
            </a:r>
          </a:p>
          <a:p>
            <a:r>
              <a:rPr lang="zh-CN" altLang="en-US" dirty="0" smtClean="0"/>
              <a:t>现在多了一个参数，拥有的钥匙情况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怎么表示？</a:t>
            </a:r>
            <a:endParaRPr lang="en-US" altLang="zh-CN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状态压缩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最多也就</a:t>
            </a:r>
            <a:r>
              <a:rPr lang="en-US" altLang="zh-CN" dirty="0" smtClean="0"/>
              <a:t>10</a:t>
            </a:r>
            <a:r>
              <a:rPr lang="zh-CN" altLang="en-US" dirty="0" smtClean="0"/>
              <a:t>把钥匙</a:t>
            </a:r>
            <a:endParaRPr lang="en-US" altLang="zh-CN" dirty="0" smtClean="0"/>
          </a:p>
          <a:p>
            <a:r>
              <a:rPr lang="zh-CN" altLang="en-US" dirty="0" smtClean="0"/>
              <a:t>用一个</a:t>
            </a:r>
            <a:r>
              <a:rPr lang="en-US" altLang="zh-CN" dirty="0" smtClean="0"/>
              <a:t>10</a:t>
            </a:r>
            <a:r>
              <a:rPr lang="zh-CN" altLang="en-US" dirty="0" smtClean="0"/>
              <a:t>位的二进制数来记录钥匙的拥有情况</a:t>
            </a:r>
            <a:endParaRPr lang="en-US" altLang="zh-CN" dirty="0" smtClean="0"/>
          </a:p>
          <a:p>
            <a:r>
              <a:rPr lang="zh-CN" altLang="en-US" dirty="0" smtClean="0"/>
              <a:t>如果有第</a:t>
            </a:r>
            <a:r>
              <a:rPr lang="en-US" altLang="zh-CN" dirty="0" err="1" smtClean="0"/>
              <a:t>i</a:t>
            </a:r>
            <a:r>
              <a:rPr lang="zh-CN" altLang="en-US" dirty="0" smtClean="0"/>
              <a:t>把钥匙，则第</a:t>
            </a:r>
            <a:r>
              <a:rPr lang="en-US" altLang="zh-CN" dirty="0" err="1" smtClean="0"/>
              <a:t>i</a:t>
            </a:r>
            <a:r>
              <a:rPr lang="zh-CN" altLang="en-US" dirty="0" smtClean="0"/>
              <a:t>位置</a:t>
            </a:r>
            <a:r>
              <a:rPr lang="en-US" altLang="zh-CN" dirty="0" smtClean="0"/>
              <a:t>1</a:t>
            </a:r>
            <a:r>
              <a:rPr lang="zh-CN" altLang="en-US" dirty="0" smtClean="0"/>
              <a:t>，否则为</a:t>
            </a:r>
            <a:r>
              <a:rPr lang="en-US" altLang="zh-CN" dirty="0" smtClean="0"/>
              <a:t>0</a:t>
            </a:r>
          </a:p>
          <a:p>
            <a:r>
              <a:rPr lang="zh-CN" altLang="en-US" dirty="0" smtClean="0"/>
              <a:t>也就</a:t>
            </a:r>
            <a:r>
              <a:rPr lang="en-US" altLang="zh-CN" dirty="0" smtClean="0"/>
              <a:t>2^10=1024</a:t>
            </a:r>
            <a:r>
              <a:rPr lang="zh-CN" altLang="en-US" dirty="0" smtClean="0"/>
              <a:t>种状态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20*20*1024*4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看到这说明讲的比较快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额外的一些练习</a:t>
            </a:r>
            <a:endParaRPr lang="zh-CN" altLang="en-US" dirty="0"/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692696"/>
            <a:ext cx="8676456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876300"/>
            <a:ext cx="9174669" cy="50009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901700"/>
            <a:ext cx="9207500" cy="505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19672" y="1772816"/>
            <a:ext cx="597666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dirty="0" smtClean="0"/>
              <a:t>如果要求最小值呢？</a:t>
            </a:r>
            <a:endParaRPr lang="en-US" altLang="zh-CN" sz="5400" dirty="0" smtClean="0"/>
          </a:p>
          <a:p>
            <a:endParaRPr lang="en-US" altLang="zh-CN" sz="5400" dirty="0" smtClean="0"/>
          </a:p>
          <a:p>
            <a:r>
              <a:rPr lang="en-US" altLang="zh-CN" sz="5400" dirty="0" smtClean="0"/>
              <a:t>DFS</a:t>
            </a:r>
            <a:r>
              <a:rPr lang="zh-CN" altLang="en-US" sz="5400" dirty="0" smtClean="0"/>
              <a:t>还行吗？</a:t>
            </a:r>
            <a:endParaRPr lang="zh-CN" altLang="en-US" sz="5400" dirty="0"/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979712" y="1412776"/>
            <a:ext cx="554461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例如：</a:t>
            </a:r>
            <a:r>
              <a:rPr lang="en-US" altLang="zh-CN" dirty="0" smtClean="0"/>
              <a:t>13</a:t>
            </a:r>
          </a:p>
          <a:p>
            <a:endParaRPr lang="en-US" altLang="zh-CN" dirty="0" smtClean="0"/>
          </a:p>
          <a:p>
            <a:r>
              <a:rPr lang="zh-CN" altLang="en-US" dirty="0" smtClean="0"/>
              <a:t>有一些解：</a:t>
            </a:r>
            <a:endParaRPr lang="en-US" altLang="zh-CN" dirty="0" smtClean="0"/>
          </a:p>
          <a:p>
            <a:r>
              <a:rPr lang="en-US" altLang="zh-CN" dirty="0" smtClean="0"/>
              <a:t>1001</a:t>
            </a:r>
            <a:endParaRPr lang="en-US" altLang="zh-CN" dirty="0" smtClean="0"/>
          </a:p>
          <a:p>
            <a:r>
              <a:rPr lang="en-US" altLang="zh-CN" dirty="0" smtClean="0"/>
              <a:t>1000000001</a:t>
            </a:r>
            <a:endParaRPr lang="en-US" altLang="zh-CN" dirty="0" smtClean="0"/>
          </a:p>
          <a:p>
            <a:r>
              <a:rPr lang="en-US" altLang="zh-CN" dirty="0" smtClean="0"/>
              <a:t>1000000000000001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DFS</a:t>
            </a:r>
            <a:r>
              <a:rPr lang="zh-CN" altLang="en-US" dirty="0" smtClean="0"/>
              <a:t>：</a:t>
            </a:r>
            <a:r>
              <a:rPr lang="en-US" altLang="zh-CN" dirty="0" smtClean="0"/>
              <a:t>1-10-100-1000-1000.....---1000000000000001</a:t>
            </a:r>
            <a:endParaRPr lang="en-US" altLang="zh-CN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2123728" y="4221088"/>
            <a:ext cx="4680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显然不是最优解</a:t>
            </a:r>
            <a:endParaRPr lang="zh-CN" altLang="en-US" dirty="0"/>
          </a:p>
        </p:txBody>
      </p: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99792" y="1844824"/>
            <a:ext cx="619268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dirty="0" smtClean="0"/>
              <a:t>BFS</a:t>
            </a:r>
            <a:r>
              <a:rPr lang="zh-CN" altLang="en-US" sz="5400" dirty="0" smtClean="0"/>
              <a:t>可以吗？</a:t>
            </a:r>
            <a:endParaRPr lang="en-US" altLang="zh-CN" sz="5400" dirty="0" smtClean="0"/>
          </a:p>
          <a:p>
            <a:endParaRPr lang="en-US" altLang="zh-CN" sz="5400" dirty="0" smtClean="0"/>
          </a:p>
          <a:p>
            <a:r>
              <a:rPr lang="zh-CN" altLang="en-US" sz="5400" dirty="0" smtClean="0"/>
              <a:t>为什么？</a:t>
            </a:r>
            <a:endParaRPr lang="en-US" altLang="zh-CN" sz="5400" dirty="0" smtClean="0"/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365250"/>
            <a:ext cx="8928697" cy="3863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深度优先搜索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endParaRPr lang="zh-CN" altLang="en-US" dirty="0" smtClean="0"/>
          </a:p>
          <a:p>
            <a:r>
              <a:rPr lang="zh-CN" altLang="en-US" dirty="0" smtClean="0"/>
              <a:t>首先扩展最新产生的节点。</a:t>
            </a:r>
          </a:p>
          <a:p>
            <a:r>
              <a:rPr lang="zh-CN" altLang="en-US" dirty="0" smtClean="0"/>
              <a:t>从初始节点开始。在其子节点中选择一个节点考察，若不是目标节点，则再在该子节点中选择一个子节点进行考察，一直向下搜索，直到某个节点既不是目标节点又不能继续扩展，之后选择兄弟节点进行考察。</a:t>
            </a:r>
          </a:p>
          <a:p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450" y="1631950"/>
            <a:ext cx="9055100" cy="3594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790575"/>
            <a:ext cx="9119299" cy="51587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9700" y="952500"/>
            <a:ext cx="8864600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525" y="854075"/>
            <a:ext cx="9124950" cy="5149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1412776"/>
            <a:ext cx="8648700" cy="1885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2780928"/>
            <a:ext cx="8084859" cy="1944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2195736" y="1196752"/>
            <a:ext cx="60486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今天数据可能比较大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如果你用的</a:t>
            </a:r>
            <a:r>
              <a:rPr lang="en-US" altLang="zh-CN" dirty="0" smtClean="0"/>
              <a:t>JAVA</a:t>
            </a:r>
            <a:r>
              <a:rPr lang="zh-CN" altLang="en-US" dirty="0" smtClean="0"/>
              <a:t>莫名其妙</a:t>
            </a:r>
            <a:r>
              <a:rPr lang="en-US" altLang="zh-CN" dirty="0" smtClean="0"/>
              <a:t>T</a:t>
            </a:r>
            <a:r>
              <a:rPr lang="zh-CN" altLang="en-US" dirty="0" smtClean="0"/>
              <a:t>了</a:t>
            </a:r>
            <a:endParaRPr lang="en-US" altLang="zh-CN" dirty="0" smtClean="0"/>
          </a:p>
          <a:p>
            <a:endParaRPr lang="en-US" altLang="zh-CN" dirty="0" smtClean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https://timgsa.baidu.com/timg?image&amp;quality=80&amp;size=b9999_10000&amp;sec=1561576613075&amp;di=bfb04dd281bdcf7651f0c68da45b21b0&amp;imgtype=jpg&amp;src=http%3A%2F%2Fimg1.imgtn.bdimg.com%2Fit%2Fu%3D3814020701%2C4279329486%26fm%3D214%26gp%3D0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616" y="332656"/>
            <a:ext cx="6658618" cy="316835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47800" y="1758950"/>
            <a:ext cx="6248400" cy="3338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47664" y="1196752"/>
            <a:ext cx="6272213" cy="3322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57288" y="1797050"/>
            <a:ext cx="6827837" cy="3262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55776" y="-54768"/>
            <a:ext cx="5184576" cy="69127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03648" y="764704"/>
            <a:ext cx="6591300" cy="365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47664" y="980728"/>
            <a:ext cx="6157913" cy="3230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75656" y="1124744"/>
            <a:ext cx="6103937" cy="3360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19672" y="1628800"/>
            <a:ext cx="5845175" cy="2925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91680" y="1556792"/>
            <a:ext cx="5807075" cy="3306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47664" y="1340768"/>
            <a:ext cx="6103937" cy="30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03648" y="1196752"/>
            <a:ext cx="6370637" cy="3162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DFS</a:t>
            </a:r>
            <a:r>
              <a:rPr lang="zh-CN" altLang="en-US" dirty="0" smtClean="0"/>
              <a:t>的实现</a:t>
            </a:r>
            <a:endParaRPr lang="zh-CN" altLang="en-US" dirty="0"/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504" y="1844824"/>
            <a:ext cx="8856984" cy="391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广度优先搜索</a:t>
            </a:r>
            <a:endParaRPr lang="zh-CN" altLang="en-US" dirty="0"/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504" y="1916832"/>
            <a:ext cx="9036496" cy="323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timgsa.baidu.com/timg?image&amp;quality=80&amp;size=b9999_10000&amp;sec=1561576613075&amp;di=bfb04dd281bdcf7651f0c68da45b21b0&amp;imgtype=jpg&amp;src=http%3A%2F%2Fimg1.imgtn.bdimg.com%2Fit%2Fu%3D3814020701%2C4279329486%26fm%3D214%26gp%3D0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616" y="332656"/>
            <a:ext cx="6658618" cy="316835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899592" y="692696"/>
            <a:ext cx="6768752" cy="2826445"/>
            <a:chOff x="899592" y="692696"/>
            <a:chExt cx="6768752" cy="2826445"/>
          </a:xfrm>
        </p:grpSpPr>
        <p:sp>
          <p:nvSpPr>
            <p:cNvPr id="4" name="TextBox 3"/>
            <p:cNvSpPr txBox="1"/>
            <p:nvPr/>
          </p:nvSpPr>
          <p:spPr>
            <a:xfrm>
              <a:off x="899592" y="692696"/>
              <a:ext cx="676875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dirty="0" smtClean="0"/>
                <a:t>你的想法</a:t>
              </a:r>
              <a:endParaRPr lang="zh-CN" altLang="en-US" sz="3200" dirty="0"/>
            </a:p>
          </p:txBody>
        </p:sp>
        <p:pic>
          <p:nvPicPr>
            <p:cNvPr id="16387" name="Picture 3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915816" y="980728"/>
              <a:ext cx="2705100" cy="25384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10" name="组合 9"/>
          <p:cNvGrpSpPr/>
          <p:nvPr/>
        </p:nvGrpSpPr>
        <p:grpSpPr>
          <a:xfrm>
            <a:off x="2843808" y="5517232"/>
            <a:ext cx="3015208" cy="781050"/>
            <a:chOff x="2843808" y="5517232"/>
            <a:chExt cx="3015208" cy="781050"/>
          </a:xfrm>
        </p:grpSpPr>
        <p:sp>
          <p:nvSpPr>
            <p:cNvPr id="8" name="TextBox 7"/>
            <p:cNvSpPr txBox="1"/>
            <p:nvPr/>
          </p:nvSpPr>
          <p:spPr>
            <a:xfrm>
              <a:off x="2843808" y="5589240"/>
              <a:ext cx="129614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/>
                <a:t>4^10</a:t>
              </a:r>
            </a:p>
            <a:p>
              <a:r>
                <a:rPr lang="en-US" altLang="zh-CN" dirty="0" smtClean="0"/>
                <a:t>So easy</a:t>
              </a:r>
              <a:endParaRPr lang="zh-CN" altLang="en-US" dirty="0"/>
            </a:p>
          </p:txBody>
        </p:sp>
        <p:pic>
          <p:nvPicPr>
            <p:cNvPr id="16388" name="Picture 4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716016" y="5517232"/>
              <a:ext cx="1143000" cy="781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12" name="组合 11"/>
          <p:cNvGrpSpPr/>
          <p:nvPr/>
        </p:nvGrpSpPr>
        <p:grpSpPr>
          <a:xfrm>
            <a:off x="899592" y="3933056"/>
            <a:ext cx="6768752" cy="1017404"/>
            <a:chOff x="899592" y="3933056"/>
            <a:chExt cx="6768752" cy="1017404"/>
          </a:xfrm>
        </p:grpSpPr>
        <p:sp>
          <p:nvSpPr>
            <p:cNvPr id="5" name="TextBox 4"/>
            <p:cNvSpPr txBox="1"/>
            <p:nvPr/>
          </p:nvSpPr>
          <p:spPr>
            <a:xfrm>
              <a:off x="899592" y="3933056"/>
              <a:ext cx="676875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dirty="0" smtClean="0"/>
                <a:t>计算机的想法</a:t>
              </a:r>
              <a:endParaRPr lang="zh-CN" altLang="en-US" sz="3200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699792" y="4581128"/>
              <a:ext cx="3600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/>
                <a:t>枚举所有组合，验证答案</a:t>
              </a:r>
              <a:endParaRPr lang="zh-CN" altLang="en-US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23988" y="1835150"/>
            <a:ext cx="6294437" cy="318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14488" y="1924050"/>
            <a:ext cx="5913437" cy="300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85900" y="1816100"/>
            <a:ext cx="6172200" cy="3224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30350" y="1744663"/>
            <a:ext cx="6081713" cy="3368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63713" y="1866900"/>
            <a:ext cx="5616575" cy="312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71650" y="1851025"/>
            <a:ext cx="5600700" cy="3154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01800" y="1965325"/>
            <a:ext cx="5738813" cy="2925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97000" y="1720850"/>
            <a:ext cx="6348413" cy="3414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03375" y="1851025"/>
            <a:ext cx="5937250" cy="3154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09700" y="1831975"/>
            <a:ext cx="6324600" cy="3192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什么是搜索？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“解空间”：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所有可能的情况所构成的空间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答案一定处于空间中</a:t>
            </a:r>
            <a:endParaRPr lang="en-US" altLang="zh-CN" dirty="0" smtClean="0"/>
          </a:p>
          <a:p>
            <a:pPr lvl="0"/>
            <a:r>
              <a:rPr lang="zh-CN" altLang="en-US" dirty="0" smtClean="0">
                <a:solidFill>
                  <a:prstClr val="black"/>
                </a:solidFill>
              </a:rPr>
              <a:t>搜索整个空间，得到答案</a:t>
            </a:r>
            <a:endParaRPr lang="en-US" altLang="zh-CN" dirty="0" smtClean="0">
              <a:solidFill>
                <a:prstClr val="black"/>
              </a:solidFill>
            </a:endParaRPr>
          </a:p>
          <a:p>
            <a:pPr lvl="1"/>
            <a:r>
              <a:rPr lang="zh-CN" altLang="en-US" dirty="0" smtClean="0">
                <a:solidFill>
                  <a:prstClr val="black"/>
                </a:solidFill>
              </a:rPr>
              <a:t>暴力，检查所有情况</a:t>
            </a:r>
            <a:endParaRPr lang="en-US" altLang="zh-CN" dirty="0" smtClean="0">
              <a:solidFill>
                <a:prstClr val="black"/>
              </a:solidFill>
            </a:endParaRPr>
          </a:p>
          <a:p>
            <a:pPr lvl="1"/>
            <a:r>
              <a:rPr lang="zh-CN" altLang="en-US" dirty="0" smtClean="0">
                <a:solidFill>
                  <a:prstClr val="black"/>
                </a:solidFill>
              </a:rPr>
              <a:t>优化，检查部分情况</a:t>
            </a:r>
            <a:endParaRPr lang="en-US" altLang="zh-CN" dirty="0" smtClean="0">
              <a:solidFill>
                <a:prstClr val="black"/>
              </a:solidFill>
            </a:endParaRPr>
          </a:p>
          <a:p>
            <a:pPr lvl="0"/>
            <a:endParaRPr lang="en-US" altLang="zh-CN" dirty="0" smtClean="0">
              <a:solidFill>
                <a:prstClr val="black"/>
              </a:solidFill>
            </a:endParaRPr>
          </a:p>
          <a:p>
            <a:pPr lvl="0"/>
            <a:endParaRPr lang="en-US" altLang="zh-CN" dirty="0" smtClean="0">
              <a:solidFill>
                <a:prstClr val="black"/>
              </a:solidFill>
            </a:endParaRPr>
          </a:p>
          <a:p>
            <a:pPr lvl="1">
              <a:buNone/>
            </a:pPr>
            <a:endParaRPr lang="en-US" altLang="zh-CN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BFS</a:t>
            </a:r>
            <a:r>
              <a:rPr lang="zh-CN" altLang="en-US" dirty="0" smtClean="0"/>
              <a:t>的实现</a:t>
            </a:r>
            <a:endParaRPr lang="zh-CN" altLang="en-US" dirty="0"/>
          </a:p>
        </p:txBody>
      </p:sp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1700808"/>
            <a:ext cx="8532440" cy="38892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回顾一下</a:t>
            </a:r>
            <a:r>
              <a:rPr lang="en-US" altLang="zh-CN" dirty="0" smtClean="0"/>
              <a:t>DFS</a:t>
            </a:r>
            <a:r>
              <a:rPr lang="zh-CN" altLang="en-US" dirty="0" smtClean="0"/>
              <a:t>和</a:t>
            </a:r>
            <a:r>
              <a:rPr lang="en-US" altLang="zh-CN" dirty="0" smtClean="0"/>
              <a:t>BFS</a:t>
            </a:r>
            <a:endParaRPr lang="zh-CN" altLang="en-US" dirty="0"/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3825" y="1508125"/>
            <a:ext cx="8896350" cy="3841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2600" y="1851025"/>
            <a:ext cx="8178800" cy="3155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7500" y="1739900"/>
            <a:ext cx="8509000" cy="337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98475" y="1841500"/>
            <a:ext cx="8147050" cy="317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6225" y="1936750"/>
            <a:ext cx="8591550" cy="298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1300" y="1746250"/>
            <a:ext cx="8661400" cy="336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23728" y="2924944"/>
            <a:ext cx="49685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" dirty="0" smtClean="0"/>
              <a:t>DFS or BFS?</a:t>
            </a:r>
            <a:endParaRPr lang="zh-CN" altLang="en-US" sz="7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2600" y="1860550"/>
            <a:ext cx="8178800" cy="3136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3075" y="1838325"/>
            <a:ext cx="8197850" cy="318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为什么要搜索？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计算机够快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一秒计算量</a:t>
            </a:r>
            <a:r>
              <a:rPr lang="en-US" altLang="zh-CN" dirty="0" smtClean="0"/>
              <a:t>10^8</a:t>
            </a:r>
            <a:r>
              <a:rPr lang="zh-CN" altLang="en-US" dirty="0" smtClean="0"/>
              <a:t>级别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解空间不是非常大，完全可以暴力</a:t>
            </a:r>
            <a:endParaRPr lang="en-US" altLang="zh-CN" dirty="0" smtClean="0"/>
          </a:p>
          <a:p>
            <a:pPr lvl="0"/>
            <a:r>
              <a:rPr lang="zh-CN" altLang="en-US" dirty="0" smtClean="0">
                <a:solidFill>
                  <a:prstClr val="black"/>
                </a:solidFill>
              </a:rPr>
              <a:t>除了搜索没啥好方法</a:t>
            </a:r>
            <a:endParaRPr lang="en-US" altLang="zh-CN" dirty="0" smtClean="0">
              <a:solidFill>
                <a:prstClr val="black"/>
              </a:solidFill>
            </a:endParaRPr>
          </a:p>
          <a:p>
            <a:pPr lvl="1"/>
            <a:r>
              <a:rPr lang="zh-CN" altLang="en-US" dirty="0" smtClean="0">
                <a:solidFill>
                  <a:prstClr val="black"/>
                </a:solidFill>
              </a:rPr>
              <a:t>旅行商问题</a:t>
            </a:r>
            <a:endParaRPr lang="en-US" altLang="zh-CN" dirty="0" smtClean="0">
              <a:solidFill>
                <a:prstClr val="black"/>
              </a:solidFill>
            </a:endParaRPr>
          </a:p>
          <a:p>
            <a:pPr lvl="1"/>
            <a:r>
              <a:rPr lang="zh-CN" altLang="en-US" dirty="0" smtClean="0">
                <a:solidFill>
                  <a:prstClr val="black"/>
                </a:solidFill>
              </a:rPr>
              <a:t>猜数字</a:t>
            </a:r>
            <a:endParaRPr lang="en-US" altLang="zh-CN" dirty="0" smtClean="0">
              <a:solidFill>
                <a:prstClr val="black"/>
              </a:solidFill>
            </a:endParaRPr>
          </a:p>
          <a:p>
            <a:pPr lvl="1"/>
            <a:r>
              <a:rPr lang="en-US" altLang="zh-CN" dirty="0" smtClean="0">
                <a:solidFill>
                  <a:prstClr val="black"/>
                </a:solidFill>
              </a:rPr>
              <a:t>etc..</a:t>
            </a:r>
          </a:p>
          <a:p>
            <a:pPr lvl="1"/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65125" y="1857375"/>
            <a:ext cx="8413750" cy="314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23728" y="2924944"/>
            <a:ext cx="49685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" dirty="0" smtClean="0"/>
              <a:t>DFS or BFS?</a:t>
            </a:r>
            <a:endParaRPr lang="zh-CN" altLang="en-US" sz="7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有什么区别？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DFS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内存消耗小，每层只维护一个节点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求得的解未必最优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主要用于判断可行性</a:t>
            </a:r>
            <a:endParaRPr lang="en-US" altLang="zh-CN" dirty="0" smtClean="0"/>
          </a:p>
          <a:p>
            <a:r>
              <a:rPr lang="en-US" altLang="zh-CN" dirty="0" smtClean="0"/>
              <a:t>BFS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内存消耗大，每层维护若干个节点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求得的解一定最优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终于用于求最优解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DFS</a:t>
            </a:r>
            <a:r>
              <a:rPr lang="zh-CN" altLang="en-US" dirty="0" smtClean="0"/>
              <a:t>举例</a:t>
            </a:r>
            <a:endParaRPr lang="zh-CN" altLang="en-US" dirty="0"/>
          </a:p>
        </p:txBody>
      </p:sp>
      <p:pic>
        <p:nvPicPr>
          <p:cNvPr id="573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83768" y="1412776"/>
            <a:ext cx="4343400" cy="4999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68550" y="1336675"/>
            <a:ext cx="4405313" cy="4183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00300" y="1409700"/>
            <a:ext cx="4343400" cy="403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BFS</a:t>
            </a:r>
            <a:r>
              <a:rPr lang="zh-CN" altLang="en-US" dirty="0" smtClean="0"/>
              <a:t>举例</a:t>
            </a:r>
            <a:endParaRPr lang="zh-CN" altLang="en-US" dirty="0"/>
          </a:p>
        </p:txBody>
      </p:sp>
      <p:pic>
        <p:nvPicPr>
          <p:cNvPr id="6041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268760"/>
            <a:ext cx="9258300" cy="5200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822325"/>
            <a:ext cx="9309100" cy="5213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809625"/>
            <a:ext cx="9309100" cy="523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796925"/>
            <a:ext cx="9321800" cy="5264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是不是所有问题都能搜索？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解空间有限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方程的精确解？</a:t>
            </a:r>
            <a:endParaRPr lang="en-US" altLang="zh-CN" dirty="0" smtClean="0">
              <a:solidFill>
                <a:prstClr val="black"/>
              </a:solidFill>
            </a:endParaRPr>
          </a:p>
          <a:p>
            <a:pPr lvl="1"/>
            <a:endParaRPr lang="en-US" altLang="zh-CN" dirty="0" smtClean="0">
              <a:solidFill>
                <a:prstClr val="black"/>
              </a:solidFill>
            </a:endParaRPr>
          </a:p>
          <a:p>
            <a:pPr lvl="1"/>
            <a:endParaRPr lang="en-US" altLang="zh-CN" dirty="0" smtClean="0"/>
          </a:p>
          <a:p>
            <a:pPr lvl="1"/>
            <a:endParaRPr lang="zh-CN" altLang="en-US" dirty="0"/>
          </a:p>
        </p:txBody>
      </p:sp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3356992"/>
            <a:ext cx="3848100" cy="952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3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87624" y="2564904"/>
            <a:ext cx="7574119" cy="37444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7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806450"/>
            <a:ext cx="9302750" cy="5245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803275"/>
            <a:ext cx="9283700" cy="5251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806450"/>
            <a:ext cx="9328150" cy="5245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5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803275"/>
            <a:ext cx="9315450" cy="5251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800100"/>
            <a:ext cx="933450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6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800100"/>
            <a:ext cx="931545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800100"/>
            <a:ext cx="931545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790575"/>
            <a:ext cx="9404350" cy="527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7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825500"/>
            <a:ext cx="9296400" cy="520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矩形 2"/>
          <p:cNvSpPr/>
          <p:nvPr/>
        </p:nvSpPr>
        <p:spPr>
          <a:xfrm>
            <a:off x="2987824" y="5733256"/>
            <a:ext cx="435888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cap="none" spc="0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带权边不可以</a:t>
            </a:r>
            <a:endParaRPr lang="zh-CN" altLang="en-US" sz="5400" b="1" cap="none" spc="0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7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815975"/>
            <a:ext cx="9309100" cy="5226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搜索算法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endParaRPr lang="zh-CN" altLang="en-US" dirty="0" smtClean="0"/>
          </a:p>
          <a:p>
            <a:r>
              <a:rPr lang="zh-CN" altLang="en-US" dirty="0" smtClean="0"/>
              <a:t>搜索算法是有目的的穷举一个问题的部分或所有的可能情况，从而求出问题的解的一种方法</a:t>
            </a:r>
          </a:p>
          <a:p>
            <a:r>
              <a:rPr lang="zh-CN" altLang="en-US" dirty="0" smtClean="0"/>
              <a:t>搜索算法实际上是根据初始条件和扩展规则构造一棵“搜索树”并寻找符合目标状态的节点的过程。搜索算法的使用第一步在于搜索树的建立，完成搜索的过程就是找到一条从根结点到目标结点的路径，类似于图或树的遍历</a:t>
            </a:r>
          </a:p>
          <a:p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979712" y="2636912"/>
            <a:ext cx="648072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600" dirty="0" smtClean="0"/>
              <a:t>练习一下</a:t>
            </a:r>
            <a:endParaRPr lang="zh-CN" altLang="en-US" sz="9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7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793750"/>
            <a:ext cx="9309100" cy="527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77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836712"/>
            <a:ext cx="9315450" cy="527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矩形 2"/>
          <p:cNvSpPr/>
          <p:nvPr/>
        </p:nvSpPr>
        <p:spPr>
          <a:xfrm>
            <a:off x="0" y="3861048"/>
            <a:ext cx="9324528" cy="2160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8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809625"/>
            <a:ext cx="9290050" cy="523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828675"/>
            <a:ext cx="9271000" cy="5200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8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815975"/>
            <a:ext cx="9321800" cy="5226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8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819150"/>
            <a:ext cx="9283700" cy="5219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8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777875"/>
            <a:ext cx="9334500" cy="5302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08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66675" y="803275"/>
            <a:ext cx="9277350" cy="5251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优化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剪枝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为什么可以剪枝？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在搜索树中，可能有一些子树满足相同的性质</a:t>
            </a:r>
            <a:r>
              <a:rPr lang="en-US" altLang="zh-CN" dirty="0" smtClean="0"/>
              <a:t>A</a:t>
            </a:r>
          </a:p>
          <a:p>
            <a:pPr lvl="1"/>
            <a:r>
              <a:rPr lang="zh-CN" altLang="en-US" dirty="0" smtClean="0"/>
              <a:t>如果答案不满足性质</a:t>
            </a:r>
            <a:r>
              <a:rPr lang="en-US" altLang="zh-CN" dirty="0" smtClean="0"/>
              <a:t>A</a:t>
            </a:r>
            <a:r>
              <a:rPr lang="zh-CN" altLang="en-US" dirty="0" smtClean="0"/>
              <a:t>，则所有这些点都不满足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判断一个点，砍掉一堆点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猜数字</a:t>
            </a:r>
            <a:endParaRPr lang="zh-CN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1340768"/>
            <a:ext cx="8299450" cy="5426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908720"/>
            <a:ext cx="8558374" cy="46345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之前的搜索思路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枚举所有方案</a:t>
            </a:r>
            <a:endParaRPr lang="en-US" altLang="zh-CN" dirty="0" smtClean="0"/>
          </a:p>
          <a:p>
            <a:r>
              <a:rPr lang="zh-CN" altLang="en-US" dirty="0" smtClean="0"/>
              <a:t>判断该方案是否可行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是否可以优化？？</a:t>
            </a:r>
            <a:endParaRPr lang="en-US" altLang="zh-CN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一个不怎么恰当的例子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背包问题</a:t>
            </a:r>
            <a:endParaRPr lang="en-US" altLang="zh-CN" dirty="0" smtClean="0"/>
          </a:p>
          <a:p>
            <a:r>
              <a:rPr lang="en-US" altLang="zh-CN" dirty="0" smtClean="0"/>
              <a:t>N</a:t>
            </a:r>
            <a:r>
              <a:rPr lang="zh-CN" altLang="en-US" dirty="0" smtClean="0"/>
              <a:t>个物品，容量为</a:t>
            </a:r>
            <a:r>
              <a:rPr lang="en-US" altLang="zh-CN" dirty="0" smtClean="0"/>
              <a:t>M</a:t>
            </a:r>
            <a:r>
              <a:rPr lang="zh-CN" altLang="en-US" dirty="0" smtClean="0"/>
              <a:t>的背包</a:t>
            </a:r>
            <a:endParaRPr lang="en-US" altLang="zh-CN" dirty="0" smtClean="0"/>
          </a:p>
          <a:p>
            <a:r>
              <a:rPr lang="zh-CN" altLang="en-US" dirty="0" smtClean="0"/>
              <a:t>每个物品有价值</a:t>
            </a:r>
            <a:r>
              <a:rPr lang="en-US" altLang="zh-CN" dirty="0" smtClean="0"/>
              <a:t>Ai</a:t>
            </a:r>
            <a:r>
              <a:rPr lang="zh-CN" altLang="en-US" dirty="0" smtClean="0"/>
              <a:t>和体积</a:t>
            </a:r>
            <a:r>
              <a:rPr lang="en-US" altLang="zh-CN" dirty="0" smtClean="0"/>
              <a:t>Bi</a:t>
            </a:r>
          </a:p>
          <a:p>
            <a:r>
              <a:rPr lang="zh-CN" altLang="en-US" dirty="0" smtClean="0"/>
              <a:t>怎么装可以获得尽可能多的价值？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搜索的做法</a:t>
            </a:r>
            <a:endParaRPr lang="zh-CN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1484784"/>
            <a:ext cx="8316416" cy="42796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如果在中间的某一步，体积已经超过了</a:t>
            </a:r>
            <a:r>
              <a:rPr lang="en-US" altLang="zh-CN" dirty="0" smtClean="0"/>
              <a:t>M</a:t>
            </a:r>
          </a:p>
          <a:p>
            <a:r>
              <a:rPr lang="zh-CN" altLang="en-US" dirty="0" smtClean="0"/>
              <a:t>还有必要继续搜索吗？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剪枝</a:t>
            </a:r>
            <a:r>
              <a:rPr lang="en-US" altLang="zh-CN" dirty="0" smtClean="0"/>
              <a:t>1</a:t>
            </a:r>
            <a:r>
              <a:rPr lang="zh-CN" altLang="en-US" dirty="0" smtClean="0"/>
              <a:t>（可行性剪枝）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对于每一个节点，我们记录他已经取得物品的总价值为</a:t>
            </a:r>
            <a:r>
              <a:rPr lang="en-US" altLang="zh-CN" dirty="0" smtClean="0"/>
              <a:t>w</a:t>
            </a:r>
            <a:r>
              <a:rPr lang="zh-CN" altLang="en-US" dirty="0" smtClean="0"/>
              <a:t>，总体积为</a:t>
            </a:r>
            <a:r>
              <a:rPr lang="en-US" altLang="zh-CN" dirty="0" smtClean="0"/>
              <a:t>v</a:t>
            </a:r>
            <a:r>
              <a:rPr lang="zh-CN" altLang="en-US" dirty="0" smtClean="0"/>
              <a:t>，剩下的物品的总价值为</a:t>
            </a:r>
            <a:r>
              <a:rPr lang="en-US" altLang="zh-CN" dirty="0" smtClean="0"/>
              <a:t>q</a:t>
            </a:r>
          </a:p>
          <a:p>
            <a:r>
              <a:rPr lang="zh-CN" altLang="en-US" dirty="0" smtClean="0"/>
              <a:t>假如我们之前已经获得了某一个方案的价值总和为</a:t>
            </a:r>
            <a:r>
              <a:rPr lang="en-US" altLang="zh-CN" dirty="0" smtClean="0"/>
              <a:t>x</a:t>
            </a:r>
          </a:p>
          <a:p>
            <a:r>
              <a:rPr lang="zh-CN" altLang="en-US" dirty="0" smtClean="0"/>
              <a:t>假如</a:t>
            </a:r>
            <a:r>
              <a:rPr lang="en-US" altLang="zh-CN" dirty="0" err="1" smtClean="0"/>
              <a:t>w+q</a:t>
            </a:r>
            <a:r>
              <a:rPr lang="en-US" altLang="zh-CN" dirty="0" smtClean="0"/>
              <a:t>&lt;x</a:t>
            </a:r>
            <a:r>
              <a:rPr lang="zh-CN" altLang="en-US" dirty="0" smtClean="0"/>
              <a:t>，是否还有必要继续搜索？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剪枝</a:t>
            </a:r>
            <a:r>
              <a:rPr lang="en-US" altLang="zh-CN" dirty="0" smtClean="0"/>
              <a:t>2</a:t>
            </a:r>
            <a:r>
              <a:rPr lang="zh-CN" altLang="en-US" dirty="0" smtClean="0"/>
              <a:t>（最优性剪枝）</a:t>
            </a:r>
            <a:endParaRPr lang="en-US" altLang="zh-CN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新的搜索思路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边搜索，边判断</a:t>
            </a:r>
            <a:endParaRPr lang="en-US" altLang="zh-CN" dirty="0" smtClean="0"/>
          </a:p>
          <a:p>
            <a:r>
              <a:rPr lang="zh-CN" altLang="en-US" dirty="0" smtClean="0"/>
              <a:t>如果当前状态不可能导出最优解，则回溯</a:t>
            </a:r>
            <a:endParaRPr lang="en-US" altLang="zh-CN" dirty="0" smtClean="0"/>
          </a:p>
          <a:p>
            <a:r>
              <a:rPr lang="zh-CN" altLang="en-US" dirty="0" smtClean="0"/>
              <a:t>不需要等到最后才判定是否能得到最优解，跳过了中间一系列不可能导出最优解的过程</a:t>
            </a:r>
            <a:endParaRPr lang="en-US" altLang="zh-CN" dirty="0" smtClean="0"/>
          </a:p>
          <a:p>
            <a:r>
              <a:rPr lang="en-US" altLang="zh-CN" dirty="0" smtClean="0"/>
              <a:t>——</a:t>
            </a:r>
            <a:r>
              <a:rPr lang="zh-CN" altLang="en-US" smtClean="0"/>
              <a:t>因为走的少，所以走得快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回溯？？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之前我们说过，搜索就是在搜索树中遍历</a:t>
            </a:r>
            <a:endParaRPr lang="en-US" altLang="zh-CN" dirty="0" smtClean="0"/>
          </a:p>
          <a:p>
            <a:r>
              <a:rPr lang="zh-CN" altLang="en-US" dirty="0" smtClean="0"/>
              <a:t>如果我们搜索到了叶节点，或者该节点的所有子节点我们都已经搜索过了，现在应该干啥？</a:t>
            </a:r>
            <a:endParaRPr lang="en-US" altLang="zh-CN" dirty="0" smtClean="0"/>
          </a:p>
          <a:p>
            <a:r>
              <a:rPr lang="zh-CN" altLang="en-US" dirty="0" smtClean="0"/>
              <a:t>回溯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回到父节点，继续搜索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简而言之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走迷宫</a:t>
            </a:r>
            <a:endParaRPr lang="en-US" altLang="zh-CN" dirty="0" smtClean="0"/>
          </a:p>
          <a:p>
            <a:r>
              <a:rPr lang="zh-CN" altLang="en-US" dirty="0" smtClean="0"/>
              <a:t>走到死胡同了，倒回去，换一个路口继续走</a:t>
            </a:r>
            <a:endParaRPr lang="en-US" altLang="zh-CN" dirty="0" smtClean="0"/>
          </a:p>
          <a:p>
            <a:r>
              <a:rPr lang="zh-CN" altLang="en-US" dirty="0" smtClean="0"/>
              <a:t>如果上一个岔道没有新的岔路未探索了，再倒回去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回溯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剪枝</a:t>
            </a:r>
            <a:r>
              <a:rPr lang="en-US" altLang="zh-CN" dirty="0" smtClean="0"/>
              <a:t>+</a:t>
            </a:r>
            <a:r>
              <a:rPr lang="zh-CN" altLang="en-US" dirty="0" smtClean="0"/>
              <a:t>回溯？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通俗地说，本来走迷宫，我们走到死胡同才会倒回去</a:t>
            </a:r>
            <a:endParaRPr lang="en-US" altLang="zh-CN" dirty="0" smtClean="0"/>
          </a:p>
          <a:p>
            <a:r>
              <a:rPr lang="zh-CN" altLang="en-US" dirty="0" smtClean="0"/>
              <a:t>现在我们</a:t>
            </a:r>
            <a:r>
              <a:rPr lang="en-US" altLang="zh-CN" dirty="0" err="1" smtClean="0"/>
              <a:t>nb</a:t>
            </a:r>
            <a:r>
              <a:rPr lang="zh-CN" altLang="en-US" dirty="0" smtClean="0"/>
              <a:t>了，眼睛带透视的，可以看到当前位置的前方若干步</a:t>
            </a:r>
            <a:endParaRPr lang="en-US" altLang="zh-CN" dirty="0" smtClean="0"/>
          </a:p>
          <a:p>
            <a:r>
              <a:rPr lang="zh-CN" altLang="en-US" dirty="0" smtClean="0"/>
              <a:t>不需要走到死胡同，我们就可以判定这条路一定是死路，从而直接回退，而不是非要撞到墙才回头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584" y="1173163"/>
            <a:ext cx="7513637" cy="5684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3059832" y="332656"/>
            <a:ext cx="34563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 smtClean="0"/>
              <a:t>以前的我们</a:t>
            </a:r>
            <a:endParaRPr lang="zh-CN" altLang="en-US" sz="4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搜索树</a:t>
            </a:r>
            <a:endParaRPr lang="zh-CN" altLang="en-US" dirty="0"/>
          </a:p>
        </p:txBody>
      </p:sp>
      <p:pic>
        <p:nvPicPr>
          <p:cNvPr id="18434" name="Picture 2" descr="https://timgsa.baidu.com/timg?image&amp;quality=80&amp;size=b9999_10000&amp;sec=1561576613075&amp;di=bfb04dd281bdcf7651f0c68da45b21b0&amp;imgtype=jpg&amp;src=http%3A%2F%2Fimg1.imgtn.bdimg.com%2Fit%2Fu%3D3814020701%2C4279329486%26fm%3D214%26gp%3D0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87624" y="2708920"/>
            <a:ext cx="6658618" cy="3168352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1187624" y="1556792"/>
            <a:ext cx="6480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用最多</a:t>
            </a:r>
            <a:r>
              <a:rPr lang="en-US" altLang="zh-CN" dirty="0" smtClean="0"/>
              <a:t>3</a:t>
            </a:r>
            <a:r>
              <a:rPr lang="zh-CN" altLang="en-US" dirty="0" smtClean="0"/>
              <a:t>个</a:t>
            </a:r>
            <a:r>
              <a:rPr lang="en-US" altLang="zh-CN" dirty="0" smtClean="0"/>
              <a:t>0</a:t>
            </a:r>
            <a:r>
              <a:rPr lang="zh-CN" altLang="en-US" dirty="0" smtClean="0"/>
              <a:t>或</a:t>
            </a:r>
            <a:r>
              <a:rPr lang="en-US" altLang="zh-CN" dirty="0" smtClean="0"/>
              <a:t>1</a:t>
            </a:r>
            <a:r>
              <a:rPr lang="zh-CN" altLang="en-US" dirty="0" smtClean="0"/>
              <a:t>能组成那些字符串？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059832" y="332656"/>
            <a:ext cx="34563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 smtClean="0"/>
              <a:t>现在的我们</a:t>
            </a:r>
            <a:endParaRPr lang="zh-CN" altLang="en-US" sz="48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584" y="1111250"/>
            <a:ext cx="8131175" cy="574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1775" y="1038225"/>
            <a:ext cx="8680450" cy="4781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2195736" y="332656"/>
            <a:ext cx="54726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 smtClean="0"/>
              <a:t>你的透视是有限的</a:t>
            </a:r>
            <a:endParaRPr lang="zh-CN" altLang="en-US" sz="4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经典应用题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N</a:t>
            </a:r>
            <a:r>
              <a:rPr lang="zh-CN" altLang="en-US" dirty="0" smtClean="0"/>
              <a:t>皇后问题</a:t>
            </a:r>
            <a:endParaRPr lang="en-US" altLang="zh-CN" dirty="0" smtClean="0"/>
          </a:p>
          <a:p>
            <a:r>
              <a:rPr lang="zh-CN" altLang="en-US" dirty="0" smtClean="0"/>
              <a:t>给定一个</a:t>
            </a:r>
            <a:r>
              <a:rPr lang="en-US" altLang="zh-CN" dirty="0" smtClean="0"/>
              <a:t>N*N</a:t>
            </a:r>
            <a:r>
              <a:rPr lang="zh-CN" altLang="en-US" dirty="0" smtClean="0"/>
              <a:t>的棋盘，如何放置尽可能多的皇后，使得皇后之间两辆不攻击？</a:t>
            </a:r>
            <a:endParaRPr lang="en-US" altLang="zh-CN" dirty="0" smtClean="0"/>
          </a:p>
          <a:p>
            <a:r>
              <a:rPr lang="zh-CN" altLang="en-US" dirty="0" smtClean="0"/>
              <a:t>皇后的攻击范围是：该行，该列，以及该点所在的两条对角线</a:t>
            </a:r>
            <a:endParaRPr lang="en-US" altLang="zh-CN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皇后的攻击范围</a:t>
            </a:r>
            <a:endParaRPr lang="zh-CN" alt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77730" y="1600200"/>
            <a:ext cx="578854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思路分析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我们按行来，每一行遍历该行的每一列，尝试将皇后放在这里</a:t>
            </a:r>
            <a:endParaRPr lang="en-US" altLang="zh-CN" dirty="0" smtClean="0"/>
          </a:p>
          <a:p>
            <a:r>
              <a:rPr lang="zh-CN" altLang="en-US" dirty="0" smtClean="0"/>
              <a:t>如果能放下，则进入下一行</a:t>
            </a:r>
            <a:endParaRPr lang="en-US" altLang="zh-CN" dirty="0" smtClean="0"/>
          </a:p>
          <a:p>
            <a:r>
              <a:rPr lang="zh-CN" altLang="en-US" dirty="0" smtClean="0"/>
              <a:t>如果不能放下，则尝试下一列</a:t>
            </a:r>
            <a:endParaRPr lang="en-US" altLang="zh-CN" dirty="0" smtClean="0"/>
          </a:p>
          <a:p>
            <a:r>
              <a:rPr lang="zh-CN" altLang="en-US" dirty="0" smtClean="0"/>
              <a:t>如果最后一列尝试完了，则回溯</a:t>
            </a:r>
            <a:endParaRPr lang="en-US" altLang="zh-CN" dirty="0" smtClean="0"/>
          </a:p>
          <a:p>
            <a:r>
              <a:rPr lang="zh-CN" altLang="en-US" dirty="0" smtClean="0"/>
              <a:t>如果进入了</a:t>
            </a:r>
            <a:r>
              <a:rPr lang="en-US" altLang="zh-CN" dirty="0" smtClean="0"/>
              <a:t>N+1</a:t>
            </a:r>
            <a:r>
              <a:rPr lang="zh-CN" altLang="en-US" dirty="0" smtClean="0"/>
              <a:t>行，表示前</a:t>
            </a:r>
            <a:r>
              <a:rPr lang="en-US" altLang="zh-CN" dirty="0" smtClean="0"/>
              <a:t>N</a:t>
            </a:r>
            <a:r>
              <a:rPr lang="zh-CN" altLang="en-US" dirty="0" smtClean="0"/>
              <a:t>行都已经放完了，则为一个合法方案</a:t>
            </a:r>
            <a:endParaRPr lang="zh-CN" altLang="en-US" dirty="0"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4*4</a:t>
            </a:r>
            <a:r>
              <a:rPr lang="zh-CN" altLang="en-US" dirty="0" smtClean="0"/>
              <a:t>的棋盘举例</a:t>
            </a:r>
            <a:endParaRPr lang="zh-CN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51720" y="1556792"/>
            <a:ext cx="4900613" cy="438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19338" y="1123950"/>
            <a:ext cx="4503737" cy="4610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49500" y="1309688"/>
            <a:ext cx="4443413" cy="4237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16150" y="1306513"/>
            <a:ext cx="4710113" cy="4244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78013" y="1096963"/>
            <a:ext cx="5387975" cy="466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CCE8C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CCE8C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333</TotalTime>
  <Words>1553</Words>
  <Application>Microsoft Office PowerPoint</Application>
  <PresentationFormat>全屏显示(4:3)</PresentationFormat>
  <Paragraphs>246</Paragraphs>
  <Slides>155</Slides>
  <Notes>2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155</vt:i4>
      </vt:variant>
    </vt:vector>
  </HeadingPairs>
  <TitlesOfParts>
    <vt:vector size="156" baseType="lpstr">
      <vt:lpstr>Office 主题</vt:lpstr>
      <vt:lpstr>幻灯片 1</vt:lpstr>
      <vt:lpstr>幻灯片 2</vt:lpstr>
      <vt:lpstr>幻灯片 3</vt:lpstr>
      <vt:lpstr>什么是搜索？</vt:lpstr>
      <vt:lpstr>为什么要搜索？</vt:lpstr>
      <vt:lpstr>是不是所有问题都能搜索？</vt:lpstr>
      <vt:lpstr>搜索算法</vt:lpstr>
      <vt:lpstr>幻灯片 8</vt:lpstr>
      <vt:lpstr>搜索树</vt:lpstr>
      <vt:lpstr>一个简单的例子</vt:lpstr>
      <vt:lpstr>暴力搜索每种情况</vt:lpstr>
      <vt:lpstr>幻灯片 12</vt:lpstr>
      <vt:lpstr>代码实现</vt:lpstr>
      <vt:lpstr>常见的搜索</vt:lpstr>
      <vt:lpstr>深度优先搜索</vt:lpstr>
      <vt:lpstr>幻灯片 16</vt:lpstr>
      <vt:lpstr>幻灯片 17</vt:lpstr>
      <vt:lpstr>幻灯片 18</vt:lpstr>
      <vt:lpstr>幻灯片 19</vt:lpstr>
      <vt:lpstr>幻灯片 20</vt:lpstr>
      <vt:lpstr>幻灯片 21</vt:lpstr>
      <vt:lpstr>幻灯片 22</vt:lpstr>
      <vt:lpstr>幻灯片 23</vt:lpstr>
      <vt:lpstr>幻灯片 24</vt:lpstr>
      <vt:lpstr>幻灯片 25</vt:lpstr>
      <vt:lpstr>幻灯片 26</vt:lpstr>
      <vt:lpstr>DFS的实现</vt:lpstr>
      <vt:lpstr>广度优先搜索</vt:lpstr>
      <vt:lpstr>幻灯片 29</vt:lpstr>
      <vt:lpstr>幻灯片 30</vt:lpstr>
      <vt:lpstr>幻灯片 31</vt:lpstr>
      <vt:lpstr>幻灯片 32</vt:lpstr>
      <vt:lpstr>幻灯片 33</vt:lpstr>
      <vt:lpstr>幻灯片 34</vt:lpstr>
      <vt:lpstr>幻灯片 35</vt:lpstr>
      <vt:lpstr>幻灯片 36</vt:lpstr>
      <vt:lpstr>幻灯片 37</vt:lpstr>
      <vt:lpstr>幻灯片 38</vt:lpstr>
      <vt:lpstr>幻灯片 39</vt:lpstr>
      <vt:lpstr>BFS的实现</vt:lpstr>
      <vt:lpstr>回顾一下DFS和BFS</vt:lpstr>
      <vt:lpstr>幻灯片 42</vt:lpstr>
      <vt:lpstr>幻灯片 43</vt:lpstr>
      <vt:lpstr>幻灯片 44</vt:lpstr>
      <vt:lpstr>幻灯片 45</vt:lpstr>
      <vt:lpstr>幻灯片 46</vt:lpstr>
      <vt:lpstr>幻灯片 47</vt:lpstr>
      <vt:lpstr>幻灯片 48</vt:lpstr>
      <vt:lpstr>幻灯片 49</vt:lpstr>
      <vt:lpstr>幻灯片 50</vt:lpstr>
      <vt:lpstr>幻灯片 51</vt:lpstr>
      <vt:lpstr>有什么区别？</vt:lpstr>
      <vt:lpstr>DFS举例</vt:lpstr>
      <vt:lpstr>幻灯片 54</vt:lpstr>
      <vt:lpstr>幻灯片 55</vt:lpstr>
      <vt:lpstr>BFS举例</vt:lpstr>
      <vt:lpstr>幻灯片 57</vt:lpstr>
      <vt:lpstr>幻灯片 58</vt:lpstr>
      <vt:lpstr>幻灯片 59</vt:lpstr>
      <vt:lpstr>幻灯片 60</vt:lpstr>
      <vt:lpstr>幻灯片 61</vt:lpstr>
      <vt:lpstr>幻灯片 62</vt:lpstr>
      <vt:lpstr>幻灯片 63</vt:lpstr>
      <vt:lpstr>幻灯片 64</vt:lpstr>
      <vt:lpstr>幻灯片 65</vt:lpstr>
      <vt:lpstr>幻灯片 66</vt:lpstr>
      <vt:lpstr>幻灯片 67</vt:lpstr>
      <vt:lpstr>幻灯片 68</vt:lpstr>
      <vt:lpstr>幻灯片 69</vt:lpstr>
      <vt:lpstr>幻灯片 70</vt:lpstr>
      <vt:lpstr>幻灯片 71</vt:lpstr>
      <vt:lpstr>幻灯片 72</vt:lpstr>
      <vt:lpstr>幻灯片 73</vt:lpstr>
      <vt:lpstr>幻灯片 74</vt:lpstr>
      <vt:lpstr>幻灯片 75</vt:lpstr>
      <vt:lpstr>幻灯片 76</vt:lpstr>
      <vt:lpstr>幻灯片 77</vt:lpstr>
      <vt:lpstr>优化——剪枝</vt:lpstr>
      <vt:lpstr>猜数字</vt:lpstr>
      <vt:lpstr>之前的搜索思路</vt:lpstr>
      <vt:lpstr>一个不怎么恰当的例子</vt:lpstr>
      <vt:lpstr>搜索的做法</vt:lpstr>
      <vt:lpstr>幻灯片 83</vt:lpstr>
      <vt:lpstr>幻灯片 84</vt:lpstr>
      <vt:lpstr>新的搜索思路</vt:lpstr>
      <vt:lpstr>回溯？？</vt:lpstr>
      <vt:lpstr>简而言之</vt:lpstr>
      <vt:lpstr>剪枝+回溯？</vt:lpstr>
      <vt:lpstr>幻灯片 89</vt:lpstr>
      <vt:lpstr>幻灯片 90</vt:lpstr>
      <vt:lpstr>幻灯片 91</vt:lpstr>
      <vt:lpstr>经典应用题</vt:lpstr>
      <vt:lpstr>皇后的攻击范围</vt:lpstr>
      <vt:lpstr>思路分析</vt:lpstr>
      <vt:lpstr>4*4的棋盘举例</vt:lpstr>
      <vt:lpstr>幻灯片 96</vt:lpstr>
      <vt:lpstr>幻灯片 97</vt:lpstr>
      <vt:lpstr>幻灯片 98</vt:lpstr>
      <vt:lpstr>幻灯片 99</vt:lpstr>
      <vt:lpstr>幻灯片 100</vt:lpstr>
      <vt:lpstr>幻灯片 101</vt:lpstr>
      <vt:lpstr>幻灯片 102</vt:lpstr>
      <vt:lpstr>幻灯片 103</vt:lpstr>
      <vt:lpstr>幻灯片 104</vt:lpstr>
      <vt:lpstr>幻灯片 105</vt:lpstr>
      <vt:lpstr>幻灯片 106</vt:lpstr>
      <vt:lpstr>幻灯片 107</vt:lpstr>
      <vt:lpstr>幻灯片 108</vt:lpstr>
      <vt:lpstr>幻灯片 109</vt:lpstr>
      <vt:lpstr>幻灯片 110</vt:lpstr>
      <vt:lpstr>幻灯片 111</vt:lpstr>
      <vt:lpstr>幻灯片 112</vt:lpstr>
      <vt:lpstr>幻灯片 113</vt:lpstr>
      <vt:lpstr>幻灯片 114</vt:lpstr>
      <vt:lpstr>如何判断是否可行？</vt:lpstr>
      <vt:lpstr>怎么快速判断可行</vt:lpstr>
      <vt:lpstr>怎么表示对角线？</vt:lpstr>
      <vt:lpstr>怎么表示对角线？</vt:lpstr>
      <vt:lpstr>判断的总结</vt:lpstr>
      <vt:lpstr>新的算法流程</vt:lpstr>
      <vt:lpstr>幻灯片 121</vt:lpstr>
      <vt:lpstr>复习</vt:lpstr>
      <vt:lpstr>dfs写法：</vt:lpstr>
      <vt:lpstr>幻灯片 124</vt:lpstr>
      <vt:lpstr>bfs写法</vt:lpstr>
      <vt:lpstr>幻灯片 126</vt:lpstr>
      <vt:lpstr>思考</vt:lpstr>
      <vt:lpstr>幻灯片 128</vt:lpstr>
      <vt:lpstr>总结BFS和DFS</vt:lpstr>
      <vt:lpstr>幻灯片 130</vt:lpstr>
      <vt:lpstr>记忆化搜索</vt:lpstr>
      <vt:lpstr>幻灯片 132</vt:lpstr>
      <vt:lpstr>幻灯片 133</vt:lpstr>
      <vt:lpstr>类比一下斐波那契数列</vt:lpstr>
      <vt:lpstr>算过的数一直算？</vt:lpstr>
      <vt:lpstr>幻灯片 136</vt:lpstr>
      <vt:lpstr>现在你会的优化</vt:lpstr>
      <vt:lpstr>还不够</vt:lpstr>
      <vt:lpstr>来试试</vt:lpstr>
      <vt:lpstr>这怎么写</vt:lpstr>
      <vt:lpstr>状态压缩</vt:lpstr>
      <vt:lpstr>看到这说明讲的比较快</vt:lpstr>
      <vt:lpstr>幻灯片 143</vt:lpstr>
      <vt:lpstr>幻灯片 144</vt:lpstr>
      <vt:lpstr>幻灯片 145</vt:lpstr>
      <vt:lpstr>幻灯片 146</vt:lpstr>
      <vt:lpstr>幻灯片 147</vt:lpstr>
      <vt:lpstr>幻灯片 148</vt:lpstr>
      <vt:lpstr>幻灯片 149</vt:lpstr>
      <vt:lpstr>幻灯片 150</vt:lpstr>
      <vt:lpstr>幻灯片 151</vt:lpstr>
      <vt:lpstr>幻灯片 152</vt:lpstr>
      <vt:lpstr>幻灯片 153</vt:lpstr>
      <vt:lpstr>幻灯片 154</vt:lpstr>
      <vt:lpstr>幻灯片 155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陈天宇</dc:creator>
  <cp:lastModifiedBy>China</cp:lastModifiedBy>
  <cp:revision>85</cp:revision>
  <dcterms:created xsi:type="dcterms:W3CDTF">2019-06-26T13:39:51Z</dcterms:created>
  <dcterms:modified xsi:type="dcterms:W3CDTF">2019-06-27T07:32:22Z</dcterms:modified>
</cp:coreProperties>
</file>